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96" r:id="rId1"/>
  </p:sldMasterIdLst>
  <p:notesMasterIdLst>
    <p:notesMasterId r:id="rId30"/>
  </p:notesMasterIdLst>
  <p:sldIdLst>
    <p:sldId id="256" r:id="rId2"/>
    <p:sldId id="292" r:id="rId3"/>
    <p:sldId id="301" r:id="rId4"/>
    <p:sldId id="293" r:id="rId5"/>
    <p:sldId id="294" r:id="rId6"/>
    <p:sldId id="295" r:id="rId7"/>
    <p:sldId id="278" r:id="rId8"/>
    <p:sldId id="279" r:id="rId9"/>
    <p:sldId id="286" r:id="rId10"/>
    <p:sldId id="305" r:id="rId11"/>
    <p:sldId id="280" r:id="rId12"/>
    <p:sldId id="281" r:id="rId13"/>
    <p:sldId id="282" r:id="rId14"/>
    <p:sldId id="283" r:id="rId15"/>
    <p:sldId id="284" r:id="rId16"/>
    <p:sldId id="306" r:id="rId17"/>
    <p:sldId id="307" r:id="rId18"/>
    <p:sldId id="285" r:id="rId19"/>
    <p:sldId id="299" r:id="rId20"/>
    <p:sldId id="298" r:id="rId21"/>
    <p:sldId id="289" r:id="rId22"/>
    <p:sldId id="304" r:id="rId23"/>
    <p:sldId id="291" r:id="rId24"/>
    <p:sldId id="303" r:id="rId25"/>
    <p:sldId id="308" r:id="rId26"/>
    <p:sldId id="296" r:id="rId27"/>
    <p:sldId id="300" r:id="rId28"/>
    <p:sldId id="309" r:id="rId29"/>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62DEA4-3836-4F81-A867-4ED8A99065F6}" v="235" dt="2022-04-18T09:04:52.1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65166" autoAdjust="0"/>
  </p:normalViewPr>
  <p:slideViewPr>
    <p:cSldViewPr snapToGrid="0">
      <p:cViewPr varScale="1">
        <p:scale>
          <a:sx n="44" d="100"/>
          <a:sy n="44" d="100"/>
        </p:scale>
        <p:origin x="1500" y="4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yd777@gmail.com" userId="0296aa640a576345" providerId="LiveId" clId="{FF62DEA4-3836-4F81-A867-4ED8A99065F6}"/>
    <pc:docChg chg="undo custSel modSld">
      <pc:chgData name="guyd777@gmail.com" userId="0296aa640a576345" providerId="LiveId" clId="{FF62DEA4-3836-4F81-A867-4ED8A99065F6}" dt="2022-04-18T09:04:52.175" v="296" actId="1037"/>
      <pc:docMkLst>
        <pc:docMk/>
      </pc:docMkLst>
      <pc:sldChg chg="addSp delSp modSp mod">
        <pc:chgData name="guyd777@gmail.com" userId="0296aa640a576345" providerId="LiveId" clId="{FF62DEA4-3836-4F81-A867-4ED8A99065F6}" dt="2022-04-18T08:35:57.402" v="198" actId="1076"/>
        <pc:sldMkLst>
          <pc:docMk/>
          <pc:sldMk cId="1966198841" sldId="280"/>
        </pc:sldMkLst>
        <pc:picChg chg="add del mod">
          <ac:chgData name="guyd777@gmail.com" userId="0296aa640a576345" providerId="LiveId" clId="{FF62DEA4-3836-4F81-A867-4ED8A99065F6}" dt="2022-04-18T08:35:52.120" v="196" actId="478"/>
          <ac:picMkLst>
            <pc:docMk/>
            <pc:sldMk cId="1966198841" sldId="280"/>
            <ac:picMk id="4" creationId="{5F1ADF07-2993-4590-B434-083B84879F83}"/>
          </ac:picMkLst>
        </pc:picChg>
        <pc:picChg chg="add mod">
          <ac:chgData name="guyd777@gmail.com" userId="0296aa640a576345" providerId="LiveId" clId="{FF62DEA4-3836-4F81-A867-4ED8A99065F6}" dt="2022-04-18T08:35:57.402" v="198" actId="1076"/>
          <ac:picMkLst>
            <pc:docMk/>
            <pc:sldMk cId="1966198841" sldId="280"/>
            <ac:picMk id="6" creationId="{6987CD71-6E9E-4B48-B46A-2BD3DBA0B7CC}"/>
          </ac:picMkLst>
        </pc:picChg>
      </pc:sldChg>
      <pc:sldChg chg="addSp modSp mod">
        <pc:chgData name="guyd777@gmail.com" userId="0296aa640a576345" providerId="LiveId" clId="{FF62DEA4-3836-4F81-A867-4ED8A99065F6}" dt="2022-04-18T08:47:33.717" v="201" actId="1076"/>
        <pc:sldMkLst>
          <pc:docMk/>
          <pc:sldMk cId="3969405186" sldId="285"/>
        </pc:sldMkLst>
        <pc:picChg chg="add mod">
          <ac:chgData name="guyd777@gmail.com" userId="0296aa640a576345" providerId="LiveId" clId="{FF62DEA4-3836-4F81-A867-4ED8A99065F6}" dt="2022-04-18T08:47:33.717" v="201" actId="1076"/>
          <ac:picMkLst>
            <pc:docMk/>
            <pc:sldMk cId="3969405186" sldId="285"/>
            <ac:picMk id="4" creationId="{FFC454A6-03C4-45AC-9463-3824DFEADA7C}"/>
          </ac:picMkLst>
        </pc:picChg>
      </pc:sldChg>
      <pc:sldChg chg="addSp delSp modSp mod">
        <pc:chgData name="guyd777@gmail.com" userId="0296aa640a576345" providerId="LiveId" clId="{FF62DEA4-3836-4F81-A867-4ED8A99065F6}" dt="2022-04-18T08:50:20.709" v="207" actId="1076"/>
        <pc:sldMkLst>
          <pc:docMk/>
          <pc:sldMk cId="3421250350" sldId="289"/>
        </pc:sldMkLst>
        <pc:picChg chg="add del mod">
          <ac:chgData name="guyd777@gmail.com" userId="0296aa640a576345" providerId="LiveId" clId="{FF62DEA4-3836-4F81-A867-4ED8A99065F6}" dt="2022-04-18T08:50:16.606" v="205" actId="478"/>
          <ac:picMkLst>
            <pc:docMk/>
            <pc:sldMk cId="3421250350" sldId="289"/>
            <ac:picMk id="5" creationId="{DAC1312C-9DEA-41E4-B972-71E7B936B3D4}"/>
          </ac:picMkLst>
        </pc:picChg>
        <pc:picChg chg="add mod">
          <ac:chgData name="guyd777@gmail.com" userId="0296aa640a576345" providerId="LiveId" clId="{FF62DEA4-3836-4F81-A867-4ED8A99065F6}" dt="2022-04-18T08:50:20.709" v="207" actId="1076"/>
          <ac:picMkLst>
            <pc:docMk/>
            <pc:sldMk cId="3421250350" sldId="289"/>
            <ac:picMk id="6146" creationId="{F78426E1-8D53-41EA-A466-587467B91E1A}"/>
          </ac:picMkLst>
        </pc:picChg>
      </pc:sldChg>
      <pc:sldChg chg="addSp delSp modSp mod">
        <pc:chgData name="guyd777@gmail.com" userId="0296aa640a576345" providerId="LiveId" clId="{FF62DEA4-3836-4F81-A867-4ED8A99065F6}" dt="2022-04-18T08:56:29.185" v="258" actId="1035"/>
        <pc:sldMkLst>
          <pc:docMk/>
          <pc:sldMk cId="65217361" sldId="291"/>
        </pc:sldMkLst>
        <pc:spChg chg="mod">
          <ac:chgData name="guyd777@gmail.com" userId="0296aa640a576345" providerId="LiveId" clId="{FF62DEA4-3836-4F81-A867-4ED8A99065F6}" dt="2022-04-18T08:55:02.140" v="215" actId="1076"/>
          <ac:spMkLst>
            <pc:docMk/>
            <pc:sldMk cId="65217361" sldId="291"/>
            <ac:spMk id="2" creationId="{00000000-0000-0000-0000-000000000000}"/>
          </ac:spMkLst>
        </pc:spChg>
        <pc:picChg chg="mod">
          <ac:chgData name="guyd777@gmail.com" userId="0296aa640a576345" providerId="LiveId" clId="{FF62DEA4-3836-4F81-A867-4ED8A99065F6}" dt="2022-04-18T08:55:08.971" v="218" actId="1076"/>
          <ac:picMkLst>
            <pc:docMk/>
            <pc:sldMk cId="65217361" sldId="291"/>
            <ac:picMk id="3" creationId="{00000000-0000-0000-0000-000000000000}"/>
          </ac:picMkLst>
        </pc:picChg>
        <pc:picChg chg="add mod">
          <ac:chgData name="guyd777@gmail.com" userId="0296aa640a576345" providerId="LiveId" clId="{FF62DEA4-3836-4F81-A867-4ED8A99065F6}" dt="2022-04-18T08:56:29.185" v="258" actId="1035"/>
          <ac:picMkLst>
            <pc:docMk/>
            <pc:sldMk cId="65217361" sldId="291"/>
            <ac:picMk id="5" creationId="{02A887E5-70A4-4D47-8104-02EBA362BD89}"/>
          </ac:picMkLst>
        </pc:picChg>
        <pc:picChg chg="add del mod">
          <ac:chgData name="guyd777@gmail.com" userId="0296aa640a576345" providerId="LiveId" clId="{FF62DEA4-3836-4F81-A867-4ED8A99065F6}" dt="2022-04-18T08:54:27.374" v="214" actId="478"/>
          <ac:picMkLst>
            <pc:docMk/>
            <pc:sldMk cId="65217361" sldId="291"/>
            <ac:picMk id="8194" creationId="{C2AE290A-5BA7-4AC8-87C9-D561FC1326AA}"/>
          </ac:picMkLst>
        </pc:picChg>
        <pc:picChg chg="add del mod">
          <ac:chgData name="guyd777@gmail.com" userId="0296aa640a576345" providerId="LiveId" clId="{FF62DEA4-3836-4F81-A867-4ED8A99065F6}" dt="2022-04-18T08:55:23.063" v="222" actId="478"/>
          <ac:picMkLst>
            <pc:docMk/>
            <pc:sldMk cId="65217361" sldId="291"/>
            <ac:picMk id="8196" creationId="{2E683103-83BA-4453-89A6-41686AB7D2A4}"/>
          </ac:picMkLst>
        </pc:picChg>
        <pc:picChg chg="add del mod">
          <ac:chgData name="guyd777@gmail.com" userId="0296aa640a576345" providerId="LiveId" clId="{FF62DEA4-3836-4F81-A867-4ED8A99065F6}" dt="2022-04-18T08:56:08.931" v="226" actId="478"/>
          <ac:picMkLst>
            <pc:docMk/>
            <pc:sldMk cId="65217361" sldId="291"/>
            <ac:picMk id="8198" creationId="{ACD04ED5-9DA2-4D87-9FDF-B0069F0C392C}"/>
          </ac:picMkLst>
        </pc:picChg>
      </pc:sldChg>
      <pc:sldChg chg="addSp modSp">
        <pc:chgData name="guyd777@gmail.com" userId="0296aa640a576345" providerId="LiveId" clId="{FF62DEA4-3836-4F81-A867-4ED8A99065F6}" dt="2022-04-17T20:07:24.970" v="6" actId="1076"/>
        <pc:sldMkLst>
          <pc:docMk/>
          <pc:sldMk cId="1805570205" sldId="292"/>
        </pc:sldMkLst>
        <pc:picChg chg="add mod">
          <ac:chgData name="guyd777@gmail.com" userId="0296aa640a576345" providerId="LiveId" clId="{FF62DEA4-3836-4F81-A867-4ED8A99065F6}" dt="2022-04-17T20:07:24.970" v="6" actId="1076"/>
          <ac:picMkLst>
            <pc:docMk/>
            <pc:sldMk cId="1805570205" sldId="292"/>
            <ac:picMk id="1026" creationId="{3C0D2914-021E-42E8-B623-6816798AEF27}"/>
          </ac:picMkLst>
        </pc:picChg>
      </pc:sldChg>
      <pc:sldChg chg="addSp modSp">
        <pc:chgData name="guyd777@gmail.com" userId="0296aa640a576345" providerId="LiveId" clId="{FF62DEA4-3836-4F81-A867-4ED8A99065F6}" dt="2022-04-18T09:03:10.751" v="286" actId="1076"/>
        <pc:sldMkLst>
          <pc:docMk/>
          <pc:sldMk cId="2211651432" sldId="293"/>
        </pc:sldMkLst>
        <pc:picChg chg="add mod">
          <ac:chgData name="guyd777@gmail.com" userId="0296aa640a576345" providerId="LiveId" clId="{FF62DEA4-3836-4F81-A867-4ED8A99065F6}" dt="2022-04-18T09:03:10.751" v="286" actId="1076"/>
          <ac:picMkLst>
            <pc:docMk/>
            <pc:sldMk cId="2211651432" sldId="293"/>
            <ac:picMk id="3074" creationId="{FE9FBFB8-CCDC-4AA2-AE35-FA88813FD52C}"/>
          </ac:picMkLst>
        </pc:picChg>
      </pc:sldChg>
      <pc:sldChg chg="addSp modSp">
        <pc:chgData name="guyd777@gmail.com" userId="0296aa640a576345" providerId="LiveId" clId="{FF62DEA4-3836-4F81-A867-4ED8A99065F6}" dt="2022-04-17T20:20:39.739" v="176" actId="1076"/>
        <pc:sldMkLst>
          <pc:docMk/>
          <pc:sldMk cId="191641034" sldId="294"/>
        </pc:sldMkLst>
        <pc:picChg chg="add mod">
          <ac:chgData name="guyd777@gmail.com" userId="0296aa640a576345" providerId="LiveId" clId="{FF62DEA4-3836-4F81-A867-4ED8A99065F6}" dt="2022-04-17T20:20:39.739" v="176" actId="1076"/>
          <ac:picMkLst>
            <pc:docMk/>
            <pc:sldMk cId="191641034" sldId="294"/>
            <ac:picMk id="4098" creationId="{D27A193A-F5A5-4CEB-AF39-AE43464164E3}"/>
          </ac:picMkLst>
        </pc:picChg>
      </pc:sldChg>
      <pc:sldChg chg="addSp modSp">
        <pc:chgData name="guyd777@gmail.com" userId="0296aa640a576345" providerId="LiveId" clId="{FF62DEA4-3836-4F81-A867-4ED8A99065F6}" dt="2022-04-17T20:22:39.484" v="180" actId="1076"/>
        <pc:sldMkLst>
          <pc:docMk/>
          <pc:sldMk cId="1536915262" sldId="295"/>
        </pc:sldMkLst>
        <pc:picChg chg="add mod">
          <ac:chgData name="guyd777@gmail.com" userId="0296aa640a576345" providerId="LiveId" clId="{FF62DEA4-3836-4F81-A867-4ED8A99065F6}" dt="2022-04-17T20:22:39.484" v="180" actId="1076"/>
          <ac:picMkLst>
            <pc:docMk/>
            <pc:sldMk cId="1536915262" sldId="295"/>
            <ac:picMk id="5122" creationId="{32E0B66C-4C54-482B-B2C5-3DA1FD4559F2}"/>
          </ac:picMkLst>
        </pc:picChg>
      </pc:sldChg>
      <pc:sldChg chg="addSp modSp">
        <pc:chgData name="guyd777@gmail.com" userId="0296aa640a576345" providerId="LiveId" clId="{FF62DEA4-3836-4F81-A867-4ED8A99065F6}" dt="2022-04-18T09:00:50.717" v="272" actId="1076"/>
        <pc:sldMkLst>
          <pc:docMk/>
          <pc:sldMk cId="2927812396" sldId="296"/>
        </pc:sldMkLst>
        <pc:spChg chg="mod">
          <ac:chgData name="guyd777@gmail.com" userId="0296aa640a576345" providerId="LiveId" clId="{FF62DEA4-3836-4F81-A867-4ED8A99065F6}" dt="2022-04-18T09:00:37.303" v="268" actId="1076"/>
          <ac:spMkLst>
            <pc:docMk/>
            <pc:sldMk cId="2927812396" sldId="296"/>
            <ac:spMk id="5" creationId="{00000000-0000-0000-0000-000000000000}"/>
          </ac:spMkLst>
        </pc:spChg>
        <pc:picChg chg="add mod">
          <ac:chgData name="guyd777@gmail.com" userId="0296aa640a576345" providerId="LiveId" clId="{FF62DEA4-3836-4F81-A867-4ED8A99065F6}" dt="2022-04-18T09:00:50.717" v="272" actId="1076"/>
          <ac:picMkLst>
            <pc:docMk/>
            <pc:sldMk cId="2927812396" sldId="296"/>
            <ac:picMk id="11266" creationId="{50DB42AE-C941-4ADC-9D31-1477579990F3}"/>
          </ac:picMkLst>
        </pc:picChg>
      </pc:sldChg>
      <pc:sldChg chg="addSp modSp">
        <pc:chgData name="guyd777@gmail.com" userId="0296aa640a576345" providerId="LiveId" clId="{FF62DEA4-3836-4F81-A867-4ED8A99065F6}" dt="2022-04-18T09:04:24.834" v="292" actId="1076"/>
        <pc:sldMkLst>
          <pc:docMk/>
          <pc:sldMk cId="2502815026" sldId="299"/>
        </pc:sldMkLst>
        <pc:spChg chg="mod">
          <ac:chgData name="guyd777@gmail.com" userId="0296aa640a576345" providerId="LiveId" clId="{FF62DEA4-3836-4F81-A867-4ED8A99065F6}" dt="2022-04-18T09:04:11.285" v="289" actId="1076"/>
          <ac:spMkLst>
            <pc:docMk/>
            <pc:sldMk cId="2502815026" sldId="299"/>
            <ac:spMk id="12" creationId="{00000000-0000-0000-0000-000000000000}"/>
          </ac:spMkLst>
        </pc:spChg>
        <pc:picChg chg="add mod">
          <ac:chgData name="guyd777@gmail.com" userId="0296aa640a576345" providerId="LiveId" clId="{FF62DEA4-3836-4F81-A867-4ED8A99065F6}" dt="2022-04-18T09:04:24.834" v="292" actId="1076"/>
          <ac:picMkLst>
            <pc:docMk/>
            <pc:sldMk cId="2502815026" sldId="299"/>
            <ac:picMk id="13314" creationId="{0B4C9B69-6585-47C8-9DE5-FEF3E4198620}"/>
          </ac:picMkLst>
        </pc:picChg>
      </pc:sldChg>
      <pc:sldChg chg="addSp delSp modSp">
        <pc:chgData name="guyd777@gmail.com" userId="0296aa640a576345" providerId="LiveId" clId="{FF62DEA4-3836-4F81-A867-4ED8A99065F6}" dt="2022-04-18T09:02:42.693" v="284" actId="1037"/>
        <pc:sldMkLst>
          <pc:docMk/>
          <pc:sldMk cId="4077675347" sldId="300"/>
        </pc:sldMkLst>
        <pc:picChg chg="add del mod">
          <ac:chgData name="guyd777@gmail.com" userId="0296aa640a576345" providerId="LiveId" clId="{FF62DEA4-3836-4F81-A867-4ED8A99065F6}" dt="2022-04-18T09:02:24.065" v="276" actId="478"/>
          <ac:picMkLst>
            <pc:docMk/>
            <pc:sldMk cId="4077675347" sldId="300"/>
            <ac:picMk id="12290" creationId="{8B215E3F-6C5C-4887-9134-45DE1E495883}"/>
          </ac:picMkLst>
        </pc:picChg>
        <pc:picChg chg="add mod">
          <ac:chgData name="guyd777@gmail.com" userId="0296aa640a576345" providerId="LiveId" clId="{FF62DEA4-3836-4F81-A867-4ED8A99065F6}" dt="2022-04-18T09:02:42.693" v="284" actId="1037"/>
          <ac:picMkLst>
            <pc:docMk/>
            <pc:sldMk cId="4077675347" sldId="300"/>
            <ac:picMk id="12292" creationId="{F082383A-59AF-4DB9-88C3-461C7139ECA3}"/>
          </ac:picMkLst>
        </pc:picChg>
      </pc:sldChg>
      <pc:sldChg chg="addSp modSp mod">
        <pc:chgData name="guyd777@gmail.com" userId="0296aa640a576345" providerId="LiveId" clId="{FF62DEA4-3836-4F81-A867-4ED8A99065F6}" dt="2022-04-17T20:09:17.383" v="13" actId="1076"/>
        <pc:sldMkLst>
          <pc:docMk/>
          <pc:sldMk cId="2828899711" sldId="301"/>
        </pc:sldMkLst>
        <pc:spChg chg="mod">
          <ac:chgData name="guyd777@gmail.com" userId="0296aa640a576345" providerId="LiveId" clId="{FF62DEA4-3836-4F81-A867-4ED8A99065F6}" dt="2022-04-17T20:08:58.454" v="9" actId="1076"/>
          <ac:spMkLst>
            <pc:docMk/>
            <pc:sldMk cId="2828899711" sldId="301"/>
            <ac:spMk id="4" creationId="{00000000-0000-0000-0000-000000000000}"/>
          </ac:spMkLst>
        </pc:spChg>
        <pc:spChg chg="mod">
          <ac:chgData name="guyd777@gmail.com" userId="0296aa640a576345" providerId="LiveId" clId="{FF62DEA4-3836-4F81-A867-4ED8A99065F6}" dt="2022-04-17T20:09:06.112" v="10" actId="1076"/>
          <ac:spMkLst>
            <pc:docMk/>
            <pc:sldMk cId="2828899711" sldId="301"/>
            <ac:spMk id="5" creationId="{00000000-0000-0000-0000-000000000000}"/>
          </ac:spMkLst>
        </pc:spChg>
        <pc:picChg chg="add mod">
          <ac:chgData name="guyd777@gmail.com" userId="0296aa640a576345" providerId="LiveId" clId="{FF62DEA4-3836-4F81-A867-4ED8A99065F6}" dt="2022-04-17T20:09:17.383" v="13" actId="1076"/>
          <ac:picMkLst>
            <pc:docMk/>
            <pc:sldMk cId="2828899711" sldId="301"/>
            <ac:picMk id="2050" creationId="{FB85E683-78A8-426B-9E72-9ADDC4AAFC83}"/>
          </ac:picMkLst>
        </pc:picChg>
      </pc:sldChg>
      <pc:sldChg chg="addSp modSp mod">
        <pc:chgData name="guyd777@gmail.com" userId="0296aa640a576345" providerId="LiveId" clId="{FF62DEA4-3836-4F81-A867-4ED8A99065F6}" dt="2022-04-18T08:57:47.432" v="263" actId="1076"/>
        <pc:sldMkLst>
          <pc:docMk/>
          <pc:sldMk cId="1525567496" sldId="303"/>
        </pc:sldMkLst>
        <pc:picChg chg="mod">
          <ac:chgData name="guyd777@gmail.com" userId="0296aa640a576345" providerId="LiveId" clId="{FF62DEA4-3836-4F81-A867-4ED8A99065F6}" dt="2022-04-18T08:57:33.723" v="262" actId="1076"/>
          <ac:picMkLst>
            <pc:docMk/>
            <pc:sldMk cId="1525567496" sldId="303"/>
            <ac:picMk id="7" creationId="{00000000-0000-0000-0000-000000000000}"/>
          </ac:picMkLst>
        </pc:picChg>
        <pc:picChg chg="add mod">
          <ac:chgData name="guyd777@gmail.com" userId="0296aa640a576345" providerId="LiveId" clId="{FF62DEA4-3836-4F81-A867-4ED8A99065F6}" dt="2022-04-18T08:57:47.432" v="263" actId="1076"/>
          <ac:picMkLst>
            <pc:docMk/>
            <pc:sldMk cId="1525567496" sldId="303"/>
            <ac:picMk id="9218" creationId="{AFF5DCCA-5307-45AA-9589-1E8A26394FC1}"/>
          </ac:picMkLst>
        </pc:picChg>
      </pc:sldChg>
      <pc:sldChg chg="addSp modSp">
        <pc:chgData name="guyd777@gmail.com" userId="0296aa640a576345" providerId="LiveId" clId="{FF62DEA4-3836-4F81-A867-4ED8A99065F6}" dt="2022-04-18T08:50:46.838" v="211" actId="1076"/>
        <pc:sldMkLst>
          <pc:docMk/>
          <pc:sldMk cId="2168465115" sldId="304"/>
        </pc:sldMkLst>
        <pc:picChg chg="add mod">
          <ac:chgData name="guyd777@gmail.com" userId="0296aa640a576345" providerId="LiveId" clId="{FF62DEA4-3836-4F81-A867-4ED8A99065F6}" dt="2022-04-18T08:50:46.838" v="211" actId="1076"/>
          <ac:picMkLst>
            <pc:docMk/>
            <pc:sldMk cId="2168465115" sldId="304"/>
            <ac:picMk id="7170" creationId="{B0A31CA8-4123-4783-B979-AA8AB7CE1651}"/>
          </ac:picMkLst>
        </pc:picChg>
      </pc:sldChg>
      <pc:sldChg chg="addSp modSp">
        <pc:chgData name="guyd777@gmail.com" userId="0296aa640a576345" providerId="LiveId" clId="{FF62DEA4-3836-4F81-A867-4ED8A99065F6}" dt="2022-04-18T09:04:52.175" v="296" actId="1037"/>
        <pc:sldMkLst>
          <pc:docMk/>
          <pc:sldMk cId="2052297079" sldId="308"/>
        </pc:sldMkLst>
        <pc:picChg chg="add mod">
          <ac:chgData name="guyd777@gmail.com" userId="0296aa640a576345" providerId="LiveId" clId="{FF62DEA4-3836-4F81-A867-4ED8A99065F6}" dt="2022-04-18T09:04:52.175" v="296" actId="1037"/>
          <ac:picMkLst>
            <pc:docMk/>
            <pc:sldMk cId="2052297079" sldId="308"/>
            <ac:picMk id="10242" creationId="{AE7D7833-DF83-4A03-9C5A-0CA1A9D1583B}"/>
          </ac:picMkLst>
        </pc:picChg>
      </pc:sldChg>
    </pc:docChg>
  </pc:docChgLst>
  <pc:docChgLst>
    <pc:chgData name="guyd777@gmail.com" userId="0296aa640a576345" providerId="LiveId" clId="{EAC7434F-BBB4-4D51-BA8F-62DA33E0F393}"/>
    <pc:docChg chg="undo redo custSel addSld delSld modSld">
      <pc:chgData name="guyd777@gmail.com" userId="0296aa640a576345" providerId="LiveId" clId="{EAC7434F-BBB4-4D51-BA8F-62DA33E0F393}" dt="2022-03-22T15:53:32.285" v="1517" actId="20577"/>
      <pc:docMkLst>
        <pc:docMk/>
      </pc:docMkLst>
      <pc:sldChg chg="addSp delSp modSp new mod">
        <pc:chgData name="guyd777@gmail.com" userId="0296aa640a576345" providerId="LiveId" clId="{EAC7434F-BBB4-4D51-BA8F-62DA33E0F393}" dt="2022-03-22T15:53:32.285" v="1517" actId="20577"/>
        <pc:sldMkLst>
          <pc:docMk/>
          <pc:sldMk cId="714453875" sldId="256"/>
        </pc:sldMkLst>
        <pc:spChg chg="del">
          <ac:chgData name="guyd777@gmail.com" userId="0296aa640a576345" providerId="LiveId" clId="{EAC7434F-BBB4-4D51-BA8F-62DA33E0F393}" dt="2022-03-22T07:01:10.028" v="1" actId="478"/>
          <ac:spMkLst>
            <pc:docMk/>
            <pc:sldMk cId="714453875" sldId="256"/>
            <ac:spMk id="2" creationId="{53C19C22-D87F-4475-8897-034259284D94}"/>
          </ac:spMkLst>
        </pc:spChg>
        <pc:spChg chg="del">
          <ac:chgData name="guyd777@gmail.com" userId="0296aa640a576345" providerId="LiveId" clId="{EAC7434F-BBB4-4D51-BA8F-62DA33E0F393}" dt="2022-03-22T07:01:14.228" v="2" actId="478"/>
          <ac:spMkLst>
            <pc:docMk/>
            <pc:sldMk cId="714453875" sldId="256"/>
            <ac:spMk id="3" creationId="{D28FD33C-D0C4-4BDB-9E3A-AAE3A8B65465}"/>
          </ac:spMkLst>
        </pc:spChg>
        <pc:spChg chg="add mod">
          <ac:chgData name="guyd777@gmail.com" userId="0296aa640a576345" providerId="LiveId" clId="{EAC7434F-BBB4-4D51-BA8F-62DA33E0F393}" dt="2022-03-22T15:53:32.285" v="1517" actId="20577"/>
          <ac:spMkLst>
            <pc:docMk/>
            <pc:sldMk cId="714453875" sldId="256"/>
            <ac:spMk id="8" creationId="{AF4D28A0-2D27-417B-8DB7-6857FCADF135}"/>
          </ac:spMkLst>
        </pc:spChg>
        <pc:spChg chg="mod">
          <ac:chgData name="guyd777@gmail.com" userId="0296aa640a576345" providerId="LiveId" clId="{EAC7434F-BBB4-4D51-BA8F-62DA33E0F393}" dt="2022-03-22T07:18:49.656" v="144" actId="403"/>
          <ac:spMkLst>
            <pc:docMk/>
            <pc:sldMk cId="714453875" sldId="256"/>
            <ac:spMk id="9" creationId="{4E4DC4EB-616C-4059-884E-EF642B94E2B2}"/>
          </ac:spMkLst>
        </pc:spChg>
        <pc:picChg chg="add mod">
          <ac:chgData name="guyd777@gmail.com" userId="0296aa640a576345" providerId="LiveId" clId="{EAC7434F-BBB4-4D51-BA8F-62DA33E0F393}" dt="2022-03-22T07:07:29.906" v="24" actId="1076"/>
          <ac:picMkLst>
            <pc:docMk/>
            <pc:sldMk cId="714453875" sldId="256"/>
            <ac:picMk id="4" creationId="{D8928D37-A4D1-4D47-99FF-7AEBEE7F2CF2}"/>
          </ac:picMkLst>
        </pc:picChg>
        <pc:picChg chg="add mod">
          <ac:chgData name="guyd777@gmail.com" userId="0296aa640a576345" providerId="LiveId" clId="{EAC7434F-BBB4-4D51-BA8F-62DA33E0F393}" dt="2022-03-22T07:07:44.329" v="27" actId="1076"/>
          <ac:picMkLst>
            <pc:docMk/>
            <pc:sldMk cId="714453875" sldId="256"/>
            <ac:picMk id="5" creationId="{1AEE2B47-D5AF-4687-9E35-9650F8658B0C}"/>
          </ac:picMkLst>
        </pc:picChg>
        <pc:picChg chg="add mod">
          <ac:chgData name="guyd777@gmail.com" userId="0296aa640a576345" providerId="LiveId" clId="{EAC7434F-BBB4-4D51-BA8F-62DA33E0F393}" dt="2022-03-22T07:14:19.409" v="121" actId="1076"/>
          <ac:picMkLst>
            <pc:docMk/>
            <pc:sldMk cId="714453875" sldId="256"/>
            <ac:picMk id="6" creationId="{A24CC0D8-95F3-4063-9112-688DE8F478F6}"/>
          </ac:picMkLst>
        </pc:picChg>
        <pc:picChg chg="add mod">
          <ac:chgData name="guyd777@gmail.com" userId="0296aa640a576345" providerId="LiveId" clId="{EAC7434F-BBB4-4D51-BA8F-62DA33E0F393}" dt="2022-03-22T07:18:30.361" v="142" actId="1076"/>
          <ac:picMkLst>
            <pc:docMk/>
            <pc:sldMk cId="714453875" sldId="256"/>
            <ac:picMk id="1026" creationId="{30D6B375-A795-46BF-BA8C-AAA150AAFF60}"/>
          </ac:picMkLst>
        </pc:picChg>
        <pc:picChg chg="add mod">
          <ac:chgData name="guyd777@gmail.com" userId="0296aa640a576345" providerId="LiveId" clId="{EAC7434F-BBB4-4D51-BA8F-62DA33E0F393}" dt="2022-03-22T07:18:21.150" v="139" actId="1076"/>
          <ac:picMkLst>
            <pc:docMk/>
            <pc:sldMk cId="714453875" sldId="256"/>
            <ac:picMk id="1028" creationId="{BD45062A-9A8B-4738-9B68-08F693A6FA01}"/>
          </ac:picMkLst>
        </pc:picChg>
      </pc:sldChg>
      <pc:sldChg chg="addSp modSp add mod">
        <pc:chgData name="guyd777@gmail.com" userId="0296aa640a576345" providerId="LiveId" clId="{EAC7434F-BBB4-4D51-BA8F-62DA33E0F393}" dt="2022-03-22T15:19:33.984" v="1353" actId="20577"/>
        <pc:sldMkLst>
          <pc:docMk/>
          <pc:sldMk cId="114596837" sldId="257"/>
        </pc:sldMkLst>
        <pc:spChg chg="mod">
          <ac:chgData name="guyd777@gmail.com" userId="0296aa640a576345" providerId="LiveId" clId="{EAC7434F-BBB4-4D51-BA8F-62DA33E0F393}" dt="2022-03-22T07:18:58.771" v="146" actId="403"/>
          <ac:spMkLst>
            <pc:docMk/>
            <pc:sldMk cId="114596837" sldId="257"/>
            <ac:spMk id="2" creationId="{813D0373-8086-4AB2-AFB2-B3B4927F8885}"/>
          </ac:spMkLst>
        </pc:spChg>
        <pc:spChg chg="add mod">
          <ac:chgData name="guyd777@gmail.com" userId="0296aa640a576345" providerId="LiveId" clId="{EAC7434F-BBB4-4D51-BA8F-62DA33E0F393}" dt="2022-03-22T15:19:33.984" v="1353" actId="20577"/>
          <ac:spMkLst>
            <pc:docMk/>
            <pc:sldMk cId="114596837" sldId="257"/>
            <ac:spMk id="3" creationId="{E082286E-57F3-4F91-A33A-76D508BC3D21}"/>
          </ac:spMkLst>
        </pc:spChg>
      </pc:sldChg>
      <pc:sldChg chg="addSp delSp modSp add mod">
        <pc:chgData name="guyd777@gmail.com" userId="0296aa640a576345" providerId="LiveId" clId="{EAC7434F-BBB4-4D51-BA8F-62DA33E0F393}" dt="2022-03-22T09:53:07.940" v="1045" actId="20577"/>
        <pc:sldMkLst>
          <pc:docMk/>
          <pc:sldMk cId="1233486282" sldId="258"/>
        </pc:sldMkLst>
        <pc:spChg chg="mod">
          <ac:chgData name="guyd777@gmail.com" userId="0296aa640a576345" providerId="LiveId" clId="{EAC7434F-BBB4-4D51-BA8F-62DA33E0F393}" dt="2022-03-22T07:19:12.178" v="148" actId="403"/>
          <ac:spMkLst>
            <pc:docMk/>
            <pc:sldMk cId="1233486282" sldId="258"/>
            <ac:spMk id="2" creationId="{89CD6981-863F-437F-9BB8-63928E37043D}"/>
          </ac:spMkLst>
        </pc:spChg>
        <pc:spChg chg="add del">
          <ac:chgData name="guyd777@gmail.com" userId="0296aa640a576345" providerId="LiveId" clId="{EAC7434F-BBB4-4D51-BA8F-62DA33E0F393}" dt="2022-03-22T09:21:50.718" v="350" actId="22"/>
          <ac:spMkLst>
            <pc:docMk/>
            <pc:sldMk cId="1233486282" sldId="258"/>
            <ac:spMk id="4" creationId="{CD5D15AE-488C-4085-AE12-16104ED929C0}"/>
          </ac:spMkLst>
        </pc:spChg>
        <pc:spChg chg="add mod">
          <ac:chgData name="guyd777@gmail.com" userId="0296aa640a576345" providerId="LiveId" clId="{EAC7434F-BBB4-4D51-BA8F-62DA33E0F393}" dt="2022-03-22T09:53:07.940" v="1045" actId="20577"/>
          <ac:spMkLst>
            <pc:docMk/>
            <pc:sldMk cId="1233486282" sldId="258"/>
            <ac:spMk id="6" creationId="{9633A8DF-08E3-47E5-9B97-5D8E9DFBB02F}"/>
          </ac:spMkLst>
        </pc:spChg>
      </pc:sldChg>
      <pc:sldChg chg="addSp modSp add mod">
        <pc:chgData name="guyd777@gmail.com" userId="0296aa640a576345" providerId="LiveId" clId="{EAC7434F-BBB4-4D51-BA8F-62DA33E0F393}" dt="2022-03-22T09:36:24.890" v="672" actId="20577"/>
        <pc:sldMkLst>
          <pc:docMk/>
          <pc:sldMk cId="4130077947" sldId="259"/>
        </pc:sldMkLst>
        <pc:spChg chg="mod">
          <ac:chgData name="guyd777@gmail.com" userId="0296aa640a576345" providerId="LiveId" clId="{EAC7434F-BBB4-4D51-BA8F-62DA33E0F393}" dt="2022-03-22T09:10:20.912" v="150" actId="403"/>
          <ac:spMkLst>
            <pc:docMk/>
            <pc:sldMk cId="4130077947" sldId="259"/>
            <ac:spMk id="2" creationId="{E9350979-82C8-429A-B79B-6633C2CDA7F7}"/>
          </ac:spMkLst>
        </pc:spChg>
        <pc:spChg chg="add mod">
          <ac:chgData name="guyd777@gmail.com" userId="0296aa640a576345" providerId="LiveId" clId="{EAC7434F-BBB4-4D51-BA8F-62DA33E0F393}" dt="2022-03-22T09:36:24.890" v="672" actId="20577"/>
          <ac:spMkLst>
            <pc:docMk/>
            <pc:sldMk cId="4130077947" sldId="259"/>
            <ac:spMk id="3" creationId="{1A4B53C5-8A68-4EA8-9D5A-E82DA55AA3F6}"/>
          </ac:spMkLst>
        </pc:spChg>
      </pc:sldChg>
      <pc:sldChg chg="addSp delSp modSp add mod">
        <pc:chgData name="guyd777@gmail.com" userId="0296aa640a576345" providerId="LiveId" clId="{EAC7434F-BBB4-4D51-BA8F-62DA33E0F393}" dt="2022-03-22T09:39:42.290" v="757" actId="20577"/>
        <pc:sldMkLst>
          <pc:docMk/>
          <pc:sldMk cId="1860040672" sldId="260"/>
        </pc:sldMkLst>
        <pc:spChg chg="mod">
          <ac:chgData name="guyd777@gmail.com" userId="0296aa640a576345" providerId="LiveId" clId="{EAC7434F-BBB4-4D51-BA8F-62DA33E0F393}" dt="2022-03-22T09:10:27.946" v="152" actId="403"/>
          <ac:spMkLst>
            <pc:docMk/>
            <pc:sldMk cId="1860040672" sldId="260"/>
            <ac:spMk id="2" creationId="{42D26DFF-5B33-4777-BDA1-271683E06F2C}"/>
          </ac:spMkLst>
        </pc:spChg>
        <pc:spChg chg="add del">
          <ac:chgData name="guyd777@gmail.com" userId="0296aa640a576345" providerId="LiveId" clId="{EAC7434F-BBB4-4D51-BA8F-62DA33E0F393}" dt="2022-03-22T09:24:23.356" v="379" actId="22"/>
          <ac:spMkLst>
            <pc:docMk/>
            <pc:sldMk cId="1860040672" sldId="260"/>
            <ac:spMk id="4" creationId="{D8C08F07-AFBD-4EB2-B6E8-BEFF0B22068D}"/>
          </ac:spMkLst>
        </pc:spChg>
        <pc:spChg chg="add mod">
          <ac:chgData name="guyd777@gmail.com" userId="0296aa640a576345" providerId="LiveId" clId="{EAC7434F-BBB4-4D51-BA8F-62DA33E0F393}" dt="2022-03-22T09:39:42.290" v="757" actId="20577"/>
          <ac:spMkLst>
            <pc:docMk/>
            <pc:sldMk cId="1860040672" sldId="260"/>
            <ac:spMk id="5" creationId="{9986CBAF-9D9F-4DB7-B43D-24294DD55BC7}"/>
          </ac:spMkLst>
        </pc:spChg>
      </pc:sldChg>
      <pc:sldChg chg="addSp modSp add mod">
        <pc:chgData name="guyd777@gmail.com" userId="0296aa640a576345" providerId="LiveId" clId="{EAC7434F-BBB4-4D51-BA8F-62DA33E0F393}" dt="2022-03-22T09:25:12.159" v="420" actId="20577"/>
        <pc:sldMkLst>
          <pc:docMk/>
          <pc:sldMk cId="236210563" sldId="261"/>
        </pc:sldMkLst>
        <pc:spChg chg="mod">
          <ac:chgData name="guyd777@gmail.com" userId="0296aa640a576345" providerId="LiveId" clId="{EAC7434F-BBB4-4D51-BA8F-62DA33E0F393}" dt="2022-03-22T09:10:44.127" v="154" actId="403"/>
          <ac:spMkLst>
            <pc:docMk/>
            <pc:sldMk cId="236210563" sldId="261"/>
            <ac:spMk id="2" creationId="{64B49A6A-5084-42BE-B38A-462D3B7C44C5}"/>
          </ac:spMkLst>
        </pc:spChg>
        <pc:spChg chg="add mod">
          <ac:chgData name="guyd777@gmail.com" userId="0296aa640a576345" providerId="LiveId" clId="{EAC7434F-BBB4-4D51-BA8F-62DA33E0F393}" dt="2022-03-22T09:25:12.159" v="420" actId="20577"/>
          <ac:spMkLst>
            <pc:docMk/>
            <pc:sldMk cId="236210563" sldId="261"/>
            <ac:spMk id="3" creationId="{AC47C4E1-A6F2-4EBC-A37C-2C8F1F7F86F5}"/>
          </ac:spMkLst>
        </pc:spChg>
      </pc:sldChg>
      <pc:sldChg chg="addSp delSp modSp add mod">
        <pc:chgData name="guyd777@gmail.com" userId="0296aa640a576345" providerId="LiveId" clId="{EAC7434F-BBB4-4D51-BA8F-62DA33E0F393}" dt="2022-03-22T09:52:37.846" v="1043" actId="20577"/>
        <pc:sldMkLst>
          <pc:docMk/>
          <pc:sldMk cId="2714201844" sldId="262"/>
        </pc:sldMkLst>
        <pc:spChg chg="mod">
          <ac:chgData name="guyd777@gmail.com" userId="0296aa640a576345" providerId="LiveId" clId="{EAC7434F-BBB4-4D51-BA8F-62DA33E0F393}" dt="2022-03-22T09:10:57.142" v="156" actId="403"/>
          <ac:spMkLst>
            <pc:docMk/>
            <pc:sldMk cId="2714201844" sldId="262"/>
            <ac:spMk id="2" creationId="{FC1746E9-2483-45B6-BC57-9C35E5567CC8}"/>
          </ac:spMkLst>
        </pc:spChg>
        <pc:spChg chg="add mod">
          <ac:chgData name="guyd777@gmail.com" userId="0296aa640a576345" providerId="LiveId" clId="{EAC7434F-BBB4-4D51-BA8F-62DA33E0F393}" dt="2022-03-22T09:52:37.846" v="1043" actId="20577"/>
          <ac:spMkLst>
            <pc:docMk/>
            <pc:sldMk cId="2714201844" sldId="262"/>
            <ac:spMk id="3" creationId="{96EDD0C0-C99C-4363-9AD3-CC8D0F521A85}"/>
          </ac:spMkLst>
        </pc:spChg>
        <pc:spChg chg="add del">
          <ac:chgData name="guyd777@gmail.com" userId="0296aa640a576345" providerId="LiveId" clId="{EAC7434F-BBB4-4D51-BA8F-62DA33E0F393}" dt="2022-03-22T09:48:03.808" v="852" actId="22"/>
          <ac:spMkLst>
            <pc:docMk/>
            <pc:sldMk cId="2714201844" sldId="262"/>
            <ac:spMk id="5" creationId="{5EFE3037-6693-40C2-9FE4-220A89FB0264}"/>
          </ac:spMkLst>
        </pc:spChg>
      </pc:sldChg>
      <pc:sldChg chg="modSp add mod">
        <pc:chgData name="guyd777@gmail.com" userId="0296aa640a576345" providerId="LiveId" clId="{EAC7434F-BBB4-4D51-BA8F-62DA33E0F393}" dt="2022-03-22T09:11:15.467" v="160" actId="403"/>
        <pc:sldMkLst>
          <pc:docMk/>
          <pc:sldMk cId="1929976753" sldId="263"/>
        </pc:sldMkLst>
        <pc:spChg chg="mod">
          <ac:chgData name="guyd777@gmail.com" userId="0296aa640a576345" providerId="LiveId" clId="{EAC7434F-BBB4-4D51-BA8F-62DA33E0F393}" dt="2022-03-22T09:11:15.467" v="160" actId="403"/>
          <ac:spMkLst>
            <pc:docMk/>
            <pc:sldMk cId="1929976753" sldId="263"/>
            <ac:spMk id="2" creationId="{88FEDC48-4F80-4894-802F-6D67DA9BBDB0}"/>
          </ac:spMkLst>
        </pc:spChg>
      </pc:sldChg>
      <pc:sldChg chg="modSp add mod">
        <pc:chgData name="guyd777@gmail.com" userId="0296aa640a576345" providerId="LiveId" clId="{EAC7434F-BBB4-4D51-BA8F-62DA33E0F393}" dt="2022-03-22T09:11:27.728" v="162" actId="403"/>
        <pc:sldMkLst>
          <pc:docMk/>
          <pc:sldMk cId="2221952531" sldId="264"/>
        </pc:sldMkLst>
        <pc:spChg chg="mod">
          <ac:chgData name="guyd777@gmail.com" userId="0296aa640a576345" providerId="LiveId" clId="{EAC7434F-BBB4-4D51-BA8F-62DA33E0F393}" dt="2022-03-22T09:11:27.728" v="162" actId="403"/>
          <ac:spMkLst>
            <pc:docMk/>
            <pc:sldMk cId="2221952531" sldId="264"/>
            <ac:spMk id="2" creationId="{89D1D1B1-16ED-43BD-930F-88A6407D97BC}"/>
          </ac:spMkLst>
        </pc:spChg>
      </pc:sldChg>
      <pc:sldChg chg="modSp add mod">
        <pc:chgData name="guyd777@gmail.com" userId="0296aa640a576345" providerId="LiveId" clId="{EAC7434F-BBB4-4D51-BA8F-62DA33E0F393}" dt="2022-03-22T09:11:44.282" v="164" actId="403"/>
        <pc:sldMkLst>
          <pc:docMk/>
          <pc:sldMk cId="1028624806" sldId="265"/>
        </pc:sldMkLst>
        <pc:spChg chg="mod">
          <ac:chgData name="guyd777@gmail.com" userId="0296aa640a576345" providerId="LiveId" clId="{EAC7434F-BBB4-4D51-BA8F-62DA33E0F393}" dt="2022-03-22T09:11:44.282" v="164" actId="403"/>
          <ac:spMkLst>
            <pc:docMk/>
            <pc:sldMk cId="1028624806" sldId="265"/>
            <ac:spMk id="2" creationId="{CC626CEC-5397-411C-866D-17CF9953D901}"/>
          </ac:spMkLst>
        </pc:spChg>
      </pc:sldChg>
      <pc:sldChg chg="modSp add del mod">
        <pc:chgData name="guyd777@gmail.com" userId="0296aa640a576345" providerId="LiveId" clId="{EAC7434F-BBB4-4D51-BA8F-62DA33E0F393}" dt="2022-03-22T10:00:24.364" v="1056" actId="47"/>
        <pc:sldMkLst>
          <pc:docMk/>
          <pc:sldMk cId="3028097858" sldId="266"/>
        </pc:sldMkLst>
        <pc:spChg chg="mod">
          <ac:chgData name="guyd777@gmail.com" userId="0296aa640a576345" providerId="LiveId" clId="{EAC7434F-BBB4-4D51-BA8F-62DA33E0F393}" dt="2022-03-22T09:11:56.283" v="166" actId="403"/>
          <ac:spMkLst>
            <pc:docMk/>
            <pc:sldMk cId="3028097858" sldId="266"/>
            <ac:spMk id="2" creationId="{BEDB377E-679E-41FD-96D4-E9A6B62E9EDD}"/>
          </ac:spMkLst>
        </pc:spChg>
      </pc:sldChg>
      <pc:sldChg chg="modSp add del mod">
        <pc:chgData name="guyd777@gmail.com" userId="0296aa640a576345" providerId="LiveId" clId="{EAC7434F-BBB4-4D51-BA8F-62DA33E0F393}" dt="2022-03-22T10:00:24.763" v="1057" actId="47"/>
        <pc:sldMkLst>
          <pc:docMk/>
          <pc:sldMk cId="2832265584" sldId="267"/>
        </pc:sldMkLst>
        <pc:spChg chg="mod">
          <ac:chgData name="guyd777@gmail.com" userId="0296aa640a576345" providerId="LiveId" clId="{EAC7434F-BBB4-4D51-BA8F-62DA33E0F393}" dt="2022-03-22T09:12:03.882" v="168" actId="403"/>
          <ac:spMkLst>
            <pc:docMk/>
            <pc:sldMk cId="2832265584" sldId="267"/>
            <ac:spMk id="2" creationId="{628D3048-2295-49BF-B26F-EAB716AE1E55}"/>
          </ac:spMkLst>
        </pc:spChg>
      </pc:sldChg>
      <pc:sldChg chg="modSp add del mod">
        <pc:chgData name="guyd777@gmail.com" userId="0296aa640a576345" providerId="LiveId" clId="{EAC7434F-BBB4-4D51-BA8F-62DA33E0F393}" dt="2022-03-22T10:00:25.263" v="1058" actId="47"/>
        <pc:sldMkLst>
          <pc:docMk/>
          <pc:sldMk cId="1760819642" sldId="268"/>
        </pc:sldMkLst>
        <pc:spChg chg="mod">
          <ac:chgData name="guyd777@gmail.com" userId="0296aa640a576345" providerId="LiveId" clId="{EAC7434F-BBB4-4D51-BA8F-62DA33E0F393}" dt="2022-03-22T09:12:15.136" v="170" actId="403"/>
          <ac:spMkLst>
            <pc:docMk/>
            <pc:sldMk cId="1760819642" sldId="268"/>
            <ac:spMk id="2" creationId="{DD7EF10D-60B6-4F3F-A900-11A460EC1DFF}"/>
          </ac:spMkLst>
        </pc:spChg>
      </pc:sldChg>
      <pc:sldChg chg="modSp add del mod">
        <pc:chgData name="guyd777@gmail.com" userId="0296aa640a576345" providerId="LiveId" clId="{EAC7434F-BBB4-4D51-BA8F-62DA33E0F393}" dt="2022-03-22T10:00:19.933" v="1052" actId="47"/>
        <pc:sldMkLst>
          <pc:docMk/>
          <pc:sldMk cId="2420570287" sldId="269"/>
        </pc:sldMkLst>
        <pc:spChg chg="mod">
          <ac:chgData name="guyd777@gmail.com" userId="0296aa640a576345" providerId="LiveId" clId="{EAC7434F-BBB4-4D51-BA8F-62DA33E0F393}" dt="2022-03-22T09:12:21.410" v="172" actId="403"/>
          <ac:spMkLst>
            <pc:docMk/>
            <pc:sldMk cId="2420570287" sldId="269"/>
            <ac:spMk id="2" creationId="{CA5EB4A0-8CAE-422F-B92D-86EE697BEC9A}"/>
          </ac:spMkLst>
        </pc:spChg>
      </pc:sldChg>
      <pc:sldChg chg="modSp add del mod">
        <pc:chgData name="guyd777@gmail.com" userId="0296aa640a576345" providerId="LiveId" clId="{EAC7434F-BBB4-4D51-BA8F-62DA33E0F393}" dt="2022-03-22T10:00:19.765" v="1051" actId="47"/>
        <pc:sldMkLst>
          <pc:docMk/>
          <pc:sldMk cId="665576413" sldId="270"/>
        </pc:sldMkLst>
        <pc:spChg chg="mod">
          <ac:chgData name="guyd777@gmail.com" userId="0296aa640a576345" providerId="LiveId" clId="{EAC7434F-BBB4-4D51-BA8F-62DA33E0F393}" dt="2022-03-22T09:12:29.525" v="174" actId="403"/>
          <ac:spMkLst>
            <pc:docMk/>
            <pc:sldMk cId="665576413" sldId="270"/>
            <ac:spMk id="2" creationId="{43AFCAE6-A7D3-4685-99E1-4F89BA39AA34}"/>
          </ac:spMkLst>
        </pc:spChg>
      </pc:sldChg>
      <pc:sldChg chg="modSp add del mod">
        <pc:chgData name="guyd777@gmail.com" userId="0296aa640a576345" providerId="LiveId" clId="{EAC7434F-BBB4-4D51-BA8F-62DA33E0F393}" dt="2022-03-22T10:00:19.589" v="1050" actId="47"/>
        <pc:sldMkLst>
          <pc:docMk/>
          <pc:sldMk cId="2794794698" sldId="271"/>
        </pc:sldMkLst>
        <pc:spChg chg="mod">
          <ac:chgData name="guyd777@gmail.com" userId="0296aa640a576345" providerId="LiveId" clId="{EAC7434F-BBB4-4D51-BA8F-62DA33E0F393}" dt="2022-03-22T09:12:38.443" v="176" actId="403"/>
          <ac:spMkLst>
            <pc:docMk/>
            <pc:sldMk cId="2794794698" sldId="271"/>
            <ac:spMk id="2" creationId="{69E98D73-0A2E-48BE-87A6-F074C3F8404B}"/>
          </ac:spMkLst>
        </pc:spChg>
      </pc:sldChg>
      <pc:sldChg chg="modSp add del mod">
        <pc:chgData name="guyd777@gmail.com" userId="0296aa640a576345" providerId="LiveId" clId="{EAC7434F-BBB4-4D51-BA8F-62DA33E0F393}" dt="2022-03-22T10:00:19.415" v="1049" actId="47"/>
        <pc:sldMkLst>
          <pc:docMk/>
          <pc:sldMk cId="338970275" sldId="272"/>
        </pc:sldMkLst>
        <pc:spChg chg="mod">
          <ac:chgData name="guyd777@gmail.com" userId="0296aa640a576345" providerId="LiveId" clId="{EAC7434F-BBB4-4D51-BA8F-62DA33E0F393}" dt="2022-03-22T09:12:47.235" v="178" actId="403"/>
          <ac:spMkLst>
            <pc:docMk/>
            <pc:sldMk cId="338970275" sldId="272"/>
            <ac:spMk id="2" creationId="{C06D86C6-9B1C-46EC-B135-742A363C7D9E}"/>
          </ac:spMkLst>
        </pc:spChg>
      </pc:sldChg>
      <pc:sldChg chg="modSp add del mod">
        <pc:chgData name="guyd777@gmail.com" userId="0296aa640a576345" providerId="LiveId" clId="{EAC7434F-BBB4-4D51-BA8F-62DA33E0F393}" dt="2022-03-22T10:00:19.217" v="1048" actId="47"/>
        <pc:sldMkLst>
          <pc:docMk/>
          <pc:sldMk cId="3970361316" sldId="273"/>
        </pc:sldMkLst>
        <pc:spChg chg="mod">
          <ac:chgData name="guyd777@gmail.com" userId="0296aa640a576345" providerId="LiveId" clId="{EAC7434F-BBB4-4D51-BA8F-62DA33E0F393}" dt="2022-03-22T09:12:54.115" v="180" actId="403"/>
          <ac:spMkLst>
            <pc:docMk/>
            <pc:sldMk cId="3970361316" sldId="273"/>
            <ac:spMk id="2" creationId="{C85E964F-1CC0-4CE6-874D-84FF6513CB2F}"/>
          </ac:spMkLst>
        </pc:spChg>
      </pc:sldChg>
      <pc:sldChg chg="modSp add del mod">
        <pc:chgData name="guyd777@gmail.com" userId="0296aa640a576345" providerId="LiveId" clId="{EAC7434F-BBB4-4D51-BA8F-62DA33E0F393}" dt="2022-03-22T10:00:18.634" v="1047" actId="47"/>
        <pc:sldMkLst>
          <pc:docMk/>
          <pc:sldMk cId="4273880988" sldId="274"/>
        </pc:sldMkLst>
        <pc:spChg chg="mod">
          <ac:chgData name="guyd777@gmail.com" userId="0296aa640a576345" providerId="LiveId" clId="{EAC7434F-BBB4-4D51-BA8F-62DA33E0F393}" dt="2022-03-22T09:13:00.142" v="182" actId="403"/>
          <ac:spMkLst>
            <pc:docMk/>
            <pc:sldMk cId="4273880988" sldId="274"/>
            <ac:spMk id="2" creationId="{CE7C7203-38D0-460F-881F-75277CD53A8A}"/>
          </ac:spMkLst>
        </pc:spChg>
      </pc:sldChg>
      <pc:sldChg chg="modSp add del mod">
        <pc:chgData name="guyd777@gmail.com" userId="0296aa640a576345" providerId="LiveId" clId="{EAC7434F-BBB4-4D51-BA8F-62DA33E0F393}" dt="2022-03-22T10:00:17.386" v="1046" actId="47"/>
        <pc:sldMkLst>
          <pc:docMk/>
          <pc:sldMk cId="1777745655" sldId="275"/>
        </pc:sldMkLst>
        <pc:spChg chg="mod">
          <ac:chgData name="guyd777@gmail.com" userId="0296aa640a576345" providerId="LiveId" clId="{EAC7434F-BBB4-4D51-BA8F-62DA33E0F393}" dt="2022-03-22T09:13:12.458" v="184" actId="403"/>
          <ac:spMkLst>
            <pc:docMk/>
            <pc:sldMk cId="1777745655" sldId="275"/>
            <ac:spMk id="2" creationId="{3364BAAA-97B1-40F6-8EE0-7F47D4A2A9C1}"/>
          </ac:spMkLst>
        </pc:spChg>
      </pc:sldChg>
      <pc:sldChg chg="modSp add mod">
        <pc:chgData name="guyd777@gmail.com" userId="0296aa640a576345" providerId="LiveId" clId="{EAC7434F-BBB4-4D51-BA8F-62DA33E0F393}" dt="2022-03-22T09:37:27.952" v="681" actId="20577"/>
        <pc:sldMkLst>
          <pc:docMk/>
          <pc:sldMk cId="1300419682" sldId="276"/>
        </pc:sldMkLst>
        <pc:spChg chg="mod">
          <ac:chgData name="guyd777@gmail.com" userId="0296aa640a576345" providerId="LiveId" clId="{EAC7434F-BBB4-4D51-BA8F-62DA33E0F393}" dt="2022-03-22T09:37:27.952" v="681" actId="20577"/>
          <ac:spMkLst>
            <pc:docMk/>
            <pc:sldMk cId="1300419682" sldId="276"/>
            <ac:spMk id="3" creationId="{1A4B53C5-8A68-4EA8-9D5A-E82DA55AA3F6}"/>
          </ac:spMkLst>
        </pc:spChg>
      </pc:sldChg>
      <pc:sldChg chg="modSp add mod">
        <pc:chgData name="guyd777@gmail.com" userId="0296aa640a576345" providerId="LiveId" clId="{EAC7434F-BBB4-4D51-BA8F-62DA33E0F393}" dt="2022-03-22T09:44:39.276" v="850" actId="20577"/>
        <pc:sldMkLst>
          <pc:docMk/>
          <pc:sldMk cId="1741518793" sldId="277"/>
        </pc:sldMkLst>
        <pc:spChg chg="mod">
          <ac:chgData name="guyd777@gmail.com" userId="0296aa640a576345" providerId="LiveId" clId="{EAC7434F-BBB4-4D51-BA8F-62DA33E0F393}" dt="2022-03-22T09:44:39.276" v="850" actId="20577"/>
          <ac:spMkLst>
            <pc:docMk/>
            <pc:sldMk cId="1741518793" sldId="277"/>
            <ac:spMk id="5" creationId="{9986CBAF-9D9F-4DB7-B43D-24294DD55BC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3B433860-6C75-4F88-8CFE-A1605FC266A0}" type="datetimeFigureOut">
              <a:rPr lang="he-IL" smtClean="0"/>
              <a:t>כ"ג/ניסן/תשפ"ב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4B029361-0720-49BC-8BD1-195EB88ED4D1}" type="slidenum">
              <a:rPr lang="he-IL" smtClean="0"/>
              <a:t>‹#›</a:t>
            </a:fld>
            <a:endParaRPr lang="he-IL"/>
          </a:p>
        </p:txBody>
      </p:sp>
    </p:spTree>
    <p:extLst>
      <p:ext uri="{BB962C8B-B14F-4D97-AF65-F5344CB8AC3E}">
        <p14:creationId xmlns:p14="http://schemas.microsoft.com/office/powerpoint/2010/main" val="83338777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נתחיל עם הגדרת הבעיה ומוטיבציה, כולל רקע תיאורטי מתוך סקר הספרות שביצענו (3 כותרות ראשונות), נתמקד בניתוח המידע בשלבים שהוא החלק הארי בפרויקט, הכולל ממשק ידידותי למשתמש, השוואה בין </a:t>
            </a:r>
            <a:r>
              <a:rPr lang="he-IL" dirty="0" err="1"/>
              <a:t>האופטימיזציות</a:t>
            </a:r>
            <a:r>
              <a:rPr lang="he-IL" dirty="0"/>
              <a:t> ולמערכת קיימת, סיכום, מסקנות </a:t>
            </a:r>
            <a:r>
              <a:rPr lang="he-IL" dirty="0" err="1"/>
              <a:t>ופרויקטי</a:t>
            </a:r>
            <a:r>
              <a:rPr lang="he-IL" dirty="0"/>
              <a:t> המשך</a:t>
            </a:r>
          </a:p>
        </p:txBody>
      </p:sp>
      <p:sp>
        <p:nvSpPr>
          <p:cNvPr id="4" name="Slide Number Placeholder 3"/>
          <p:cNvSpPr>
            <a:spLocks noGrp="1"/>
          </p:cNvSpPr>
          <p:nvPr>
            <p:ph type="sldNum" sz="quarter" idx="10"/>
          </p:nvPr>
        </p:nvSpPr>
        <p:spPr/>
        <p:txBody>
          <a:bodyPr/>
          <a:lstStyle/>
          <a:p>
            <a:fld id="{4B029361-0720-49BC-8BD1-195EB88ED4D1}" type="slidenum">
              <a:rPr lang="he-IL" smtClean="0"/>
              <a:t>2</a:t>
            </a:fld>
            <a:endParaRPr lang="he-IL"/>
          </a:p>
        </p:txBody>
      </p:sp>
    </p:spTree>
    <p:extLst>
      <p:ext uri="{BB962C8B-B14F-4D97-AF65-F5344CB8AC3E}">
        <p14:creationId xmlns:p14="http://schemas.microsoft.com/office/powerpoint/2010/main" val="879033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a:solidFill>
                  <a:schemeClr val="tx1"/>
                </a:solidFill>
                <a:effectLst/>
                <a:latin typeface="+mn-lt"/>
                <a:ea typeface="+mn-ea"/>
                <a:cs typeface="+mn-cs"/>
              </a:rPr>
              <a:t>אלעד</a:t>
            </a:r>
            <a:endParaRPr lang="en-US" sz="1000" kern="1200" dirty="0">
              <a:solidFill>
                <a:schemeClr val="tx1"/>
              </a:solidFill>
              <a:effectLst/>
              <a:latin typeface="+mn-lt"/>
              <a:ea typeface="+mn-ea"/>
              <a:cs typeface="+mn-cs"/>
            </a:endParaRPr>
          </a:p>
          <a:p>
            <a:r>
              <a:rPr lang="he-IL" sz="1000" kern="1200" dirty="0">
                <a:solidFill>
                  <a:schemeClr val="tx1"/>
                </a:solidFill>
                <a:effectLst/>
                <a:latin typeface="+mn-lt"/>
                <a:ea typeface="+mn-ea"/>
                <a:cs typeface="+mn-cs"/>
              </a:rPr>
              <a:t>נשים לב באיור כי לאורך כל השנה, נעדיף להשתמש במקור האנרגיה הסולארי, כפי שציפינו. בנוסף, ניתן לראות כי ישנן שעות בהן ניתן להשתמש ברוח וניקח אותו כמקור אנרגיה מתחדש משני. נשים לב ששעות אלה מתרחשות בעיקר בחורף (כפי שראינו בגרף המתאר את מהירות הרוח, ממוצע המהירות יותר קרוב למהירות הסף בחודשים אלה). בשאר השעות נשתמש באגירת האנרגיה (במידה ואין מספיק קרינה או אין מספיק רוח על מנת להשתמש במקורות אלה).</a:t>
            </a:r>
            <a:endParaRPr lang="he-IL" sz="1000" dirty="0"/>
          </a:p>
        </p:txBody>
      </p:sp>
      <p:sp>
        <p:nvSpPr>
          <p:cNvPr id="4" name="Slide Number Placeholder 3"/>
          <p:cNvSpPr>
            <a:spLocks noGrp="1"/>
          </p:cNvSpPr>
          <p:nvPr>
            <p:ph type="sldNum" sz="quarter" idx="10"/>
          </p:nvPr>
        </p:nvSpPr>
        <p:spPr/>
        <p:txBody>
          <a:bodyPr/>
          <a:lstStyle/>
          <a:p>
            <a:fld id="{4B029361-0720-49BC-8BD1-195EB88ED4D1}" type="slidenum">
              <a:rPr lang="he-IL" smtClean="0"/>
              <a:t>12</a:t>
            </a:fld>
            <a:endParaRPr lang="he-IL"/>
          </a:p>
        </p:txBody>
      </p:sp>
    </p:spTree>
    <p:extLst>
      <p:ext uri="{BB962C8B-B14F-4D97-AF65-F5344CB8AC3E}">
        <p14:creationId xmlns:p14="http://schemas.microsoft.com/office/powerpoint/2010/main" val="526412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a:solidFill>
                  <a:schemeClr val="tx1"/>
                </a:solidFill>
                <a:effectLst/>
                <a:latin typeface="+mn-lt"/>
                <a:ea typeface="+mn-ea"/>
                <a:cs typeface="+mn-cs"/>
              </a:rPr>
              <a:t>אלעד</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האיור מתאר את מצב הטעינה עבור מקורות האנרגיה. נשים לב כי ישנו שימוש יותר קטן במקורות האגירה בקיץ (כפי שציפינו עקב תנאי מזג האוויר).</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בנוסף, נשים לב כי ה- </a:t>
            </a:r>
            <a:r>
              <a:rPr lang="en-US" sz="1000" kern="1200" dirty="0">
                <a:solidFill>
                  <a:schemeClr val="tx1"/>
                </a:solidFill>
                <a:effectLst/>
                <a:latin typeface="+mn-lt"/>
                <a:ea typeface="+mn-ea"/>
                <a:cs typeface="+mn-cs"/>
              </a:rPr>
              <a:t>SOC</a:t>
            </a:r>
            <a:r>
              <a:rPr lang="he-IL" sz="1000" kern="1200" dirty="0">
                <a:solidFill>
                  <a:schemeClr val="tx1"/>
                </a:solidFill>
                <a:effectLst/>
                <a:latin typeface="+mn-lt"/>
                <a:ea typeface="+mn-ea"/>
                <a:cs typeface="+mn-cs"/>
              </a:rPr>
              <a:t> אינו מתאפס. הדבר נובע מהחישובים הפנימיים של ה- </a:t>
            </a:r>
            <a:r>
              <a:rPr lang="en-US" sz="1000" kern="1200" dirty="0">
                <a:solidFill>
                  <a:schemeClr val="tx1"/>
                </a:solidFill>
                <a:effectLst/>
                <a:latin typeface="+mn-lt"/>
                <a:ea typeface="+mn-ea"/>
                <a:cs typeface="+mn-cs"/>
              </a:rPr>
              <a:t>SOC</a:t>
            </a:r>
            <a:r>
              <a:rPr lang="he-IL" sz="1000" kern="1200" dirty="0">
                <a:solidFill>
                  <a:schemeClr val="tx1"/>
                </a:solidFill>
                <a:effectLst/>
                <a:latin typeface="+mn-lt"/>
                <a:ea typeface="+mn-ea"/>
                <a:cs typeface="+mn-cs"/>
              </a:rPr>
              <a:t> וגודל המאגר (מבחינת הגדרתו במהלך החישוב). הדבר מתוקן בהמשך באופטימיזציה לפי עיקרון ה- </a:t>
            </a:r>
            <a:r>
              <a:rPr lang="en-US" sz="1000" kern="1200" dirty="0">
                <a:solidFill>
                  <a:schemeClr val="tx1"/>
                </a:solidFill>
                <a:effectLst/>
                <a:latin typeface="+mn-lt"/>
                <a:ea typeface="+mn-ea"/>
                <a:cs typeface="+mn-cs"/>
              </a:rPr>
              <a:t>Energy Matching</a:t>
            </a:r>
            <a:r>
              <a:rPr lang="he-IL" sz="1000" kern="1200" dirty="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לסיכום, קיבלנו עלויות יותר מציאותיות. השיאים דומים (עד כדי מרווח הביטחון שלקחנו). בנוסף, ניתן לראות כי ישנו הבדל משמעותי בעלויות אך אנו נמצאים באותו סדר גודל של עלויות (יראה בבירור בסוף).</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 </a:t>
            </a:r>
            <a:endParaRPr lang="en-US" sz="1000" kern="1200" dirty="0">
              <a:solidFill>
                <a:schemeClr val="tx1"/>
              </a:solidFill>
              <a:effectLst/>
              <a:latin typeface="+mn-lt"/>
              <a:ea typeface="+mn-ea"/>
              <a:cs typeface="+mn-cs"/>
            </a:endParaRPr>
          </a:p>
          <a:p>
            <a:endParaRPr lang="he-IL" sz="1000" dirty="0"/>
          </a:p>
        </p:txBody>
      </p:sp>
      <p:sp>
        <p:nvSpPr>
          <p:cNvPr id="4" name="Slide Number Placeholder 3"/>
          <p:cNvSpPr>
            <a:spLocks noGrp="1"/>
          </p:cNvSpPr>
          <p:nvPr>
            <p:ph type="sldNum" sz="quarter" idx="10"/>
          </p:nvPr>
        </p:nvSpPr>
        <p:spPr/>
        <p:txBody>
          <a:bodyPr/>
          <a:lstStyle/>
          <a:p>
            <a:fld id="{4B029361-0720-49BC-8BD1-195EB88ED4D1}" type="slidenum">
              <a:rPr lang="he-IL" smtClean="0"/>
              <a:t>13</a:t>
            </a:fld>
            <a:endParaRPr lang="he-IL"/>
          </a:p>
        </p:txBody>
      </p:sp>
    </p:spTree>
    <p:extLst>
      <p:ext uri="{BB962C8B-B14F-4D97-AF65-F5344CB8AC3E}">
        <p14:creationId xmlns:p14="http://schemas.microsoft.com/office/powerpoint/2010/main" val="2602573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a:solidFill>
                  <a:schemeClr val="tx1"/>
                </a:solidFill>
                <a:effectLst/>
                <a:latin typeface="+mn-lt"/>
                <a:ea typeface="+mn-ea"/>
                <a:cs typeface="+mn-cs"/>
              </a:rPr>
              <a:t>אלעד</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ראשית נמצא את מספר הפאנלים הדרוש עבור הנצילות הנבחרת. בנוסף, נציג למשתמש גם את השטח הדרוש להקמת חוות הפאנלים.</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כי השבוע הקריטי (השבוע שלפיו נקבע את גודל המאגר או את מספר הפאנלים הדרוש) עבור הפאנלים הוא השבוע החמישי ועבור אגירת האנרגיה הוא השבוע השישי. בנוסף נשים לב כי בממוצע נשתמש בכל הפאנלים הסולאריים בשיא תפוקתם למשך 2.42 שעות ביממה וברוח למשך 1.03 שעות ביממה.</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באיור כי עיקר השימוש באנרגיה מתחדשת הוא בעזרת אנרגיה סולארית. ישנן שעות בהן ניתן להשתמש ברוח ולא ניתן להשתמש באנרגיה סולארית (או שאנרגיה זו אינה מספיקה) ולכן נשתמש באנרגית הרוח. בנוסף נשתמש במקורות אגירת אנרגיה. נשים לב כי השימוש במקורות האגירה יותר נמוך בחודשי בקיץ כפי שנוכל לצפות.</a:t>
            </a:r>
            <a:endParaRPr lang="en-US" sz="1000" kern="1200" dirty="0">
              <a:solidFill>
                <a:schemeClr val="tx1"/>
              </a:solidFill>
              <a:effectLst/>
              <a:latin typeface="+mn-lt"/>
              <a:ea typeface="+mn-ea"/>
              <a:cs typeface="+mn-cs"/>
            </a:endParaRPr>
          </a:p>
          <a:p>
            <a:endParaRPr lang="he-IL" sz="1000" dirty="0"/>
          </a:p>
        </p:txBody>
      </p:sp>
      <p:sp>
        <p:nvSpPr>
          <p:cNvPr id="4" name="Slide Number Placeholder 3"/>
          <p:cNvSpPr>
            <a:spLocks noGrp="1"/>
          </p:cNvSpPr>
          <p:nvPr>
            <p:ph type="sldNum" sz="quarter" idx="10"/>
          </p:nvPr>
        </p:nvSpPr>
        <p:spPr/>
        <p:txBody>
          <a:bodyPr/>
          <a:lstStyle/>
          <a:p>
            <a:fld id="{4B029361-0720-49BC-8BD1-195EB88ED4D1}" type="slidenum">
              <a:rPr lang="he-IL" smtClean="0"/>
              <a:t>14</a:t>
            </a:fld>
            <a:endParaRPr lang="he-IL"/>
          </a:p>
        </p:txBody>
      </p:sp>
    </p:spTree>
    <p:extLst>
      <p:ext uri="{BB962C8B-B14F-4D97-AF65-F5344CB8AC3E}">
        <p14:creationId xmlns:p14="http://schemas.microsoft.com/office/powerpoint/2010/main" val="1263025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a:solidFill>
                  <a:schemeClr val="tx1"/>
                </a:solidFill>
                <a:effectLst/>
                <a:latin typeface="+mn-lt"/>
                <a:ea typeface="+mn-ea"/>
                <a:cs typeface="+mn-cs"/>
              </a:rPr>
              <a:t>אלעד</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ניתן לראות את מצב הטעינה עבור מקורות האנרגיה. נשים לב כי ישנו שימוש יותר קטן במקורות האגירה בקיץ (כפי שציפינו עקב תנאי מזג האוויר). נשים לב כי הימים הקריטים הם בימי החורף מכיוון שיכולים להיות ימים בהם לא נוכל להשתמש כלל במקורות האנרגיה המתחדשת (ובפרט באנרגיה הסולארית) לכן נצטרך להשתמש ביותר אנרגיה ממקורות אגירת האנרגיה.</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זו האופטימיזציה הכי מציאותית שפיתחנו בפרוייקט לכן קיבלנו עלויות יותר מציאותיות. טעינת האנרגיה מתרחשת כשניתן. בנוסף, השיאים עבור אנרגיית הרוח והאנרגיה הסולארית גבוהים משמעותית (עקב הצורך בטעינה על מנת להתכונן לבאות) ולכן העלויות גבוהות יותר.</a:t>
            </a:r>
            <a:endParaRPr lang="en-US" sz="1000" kern="1200" dirty="0">
              <a:solidFill>
                <a:schemeClr val="tx1"/>
              </a:solidFill>
              <a:effectLst/>
              <a:latin typeface="+mn-lt"/>
              <a:ea typeface="+mn-ea"/>
              <a:cs typeface="+mn-cs"/>
            </a:endParaRPr>
          </a:p>
          <a:p>
            <a:endParaRPr lang="he-IL" sz="1000" dirty="0"/>
          </a:p>
        </p:txBody>
      </p:sp>
      <p:sp>
        <p:nvSpPr>
          <p:cNvPr id="4" name="Slide Number Placeholder 3"/>
          <p:cNvSpPr>
            <a:spLocks noGrp="1"/>
          </p:cNvSpPr>
          <p:nvPr>
            <p:ph type="sldNum" sz="quarter" idx="10"/>
          </p:nvPr>
        </p:nvSpPr>
        <p:spPr/>
        <p:txBody>
          <a:bodyPr/>
          <a:lstStyle/>
          <a:p>
            <a:fld id="{4B029361-0720-49BC-8BD1-195EB88ED4D1}" type="slidenum">
              <a:rPr lang="he-IL" smtClean="0"/>
              <a:t>15</a:t>
            </a:fld>
            <a:endParaRPr lang="he-IL"/>
          </a:p>
        </p:txBody>
      </p:sp>
    </p:spTree>
    <p:extLst>
      <p:ext uri="{BB962C8B-B14F-4D97-AF65-F5344CB8AC3E}">
        <p14:creationId xmlns:p14="http://schemas.microsoft.com/office/powerpoint/2010/main" val="1845065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a:solidFill>
                  <a:schemeClr val="tx1"/>
                </a:solidFill>
                <a:effectLst/>
                <a:latin typeface="+mn-lt"/>
                <a:ea typeface="+mn-ea"/>
                <a:cs typeface="+mn-cs"/>
              </a:rPr>
              <a:t>אלעד</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ננתח עבור יום ספציפי – בתאריך 16 בספטמבר. נשים לב  כי מספר הפאנלים הדרוש נמוך משאר הניתוחים זאת עקב הצורך להגעה לשיא יותר נמוך של אנרגיה.</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כי כאשר אנו משתמשים באנרגיית האגירה אנו ננצל בדיוק את האנרגיה הדרושה לבית החולים. זאת על מנת לא ליצור עודפים שיתבזבזו. בנוסף, נעדיף להשתמש באנרגיה סולארית בשעות הרלוונטיות לספק את האנרגיה הדרושה לבית החולים. בנוסף, בשעות השימוש נטעין את מאגר האגירה לשימוש הבא. נשים לב כי ישנן שעות בהם כמות הקרינה אינה מספקת לשימוש רציף בפאנלים הסולאריים לכן נשלים את הצורך בעזרת אנרגיית האגירה.</a:t>
            </a:r>
            <a:endParaRPr lang="en-US" sz="1000" kern="1200" dirty="0">
              <a:solidFill>
                <a:schemeClr val="tx1"/>
              </a:solidFill>
              <a:effectLst/>
              <a:latin typeface="+mn-lt"/>
              <a:ea typeface="+mn-ea"/>
              <a:cs typeface="+mn-cs"/>
            </a:endParaRPr>
          </a:p>
          <a:p>
            <a:endParaRPr lang="he-IL" sz="1000" dirty="0"/>
          </a:p>
        </p:txBody>
      </p:sp>
      <p:sp>
        <p:nvSpPr>
          <p:cNvPr id="4" name="Slide Number Placeholder 3"/>
          <p:cNvSpPr>
            <a:spLocks noGrp="1"/>
          </p:cNvSpPr>
          <p:nvPr>
            <p:ph type="sldNum" sz="quarter" idx="10"/>
          </p:nvPr>
        </p:nvSpPr>
        <p:spPr/>
        <p:txBody>
          <a:bodyPr/>
          <a:lstStyle/>
          <a:p>
            <a:fld id="{4B029361-0720-49BC-8BD1-195EB88ED4D1}" type="slidenum">
              <a:rPr lang="he-IL" smtClean="0"/>
              <a:t>16</a:t>
            </a:fld>
            <a:endParaRPr lang="he-IL"/>
          </a:p>
        </p:txBody>
      </p:sp>
    </p:spTree>
    <p:extLst>
      <p:ext uri="{BB962C8B-B14F-4D97-AF65-F5344CB8AC3E}">
        <p14:creationId xmlns:p14="http://schemas.microsoft.com/office/powerpoint/2010/main" val="1351503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a:solidFill>
                  <a:schemeClr val="tx1"/>
                </a:solidFill>
                <a:effectLst/>
                <a:latin typeface="+mn-lt"/>
                <a:ea typeface="+mn-ea"/>
                <a:cs typeface="+mn-cs"/>
              </a:rPr>
              <a:t>אלעד</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באיור כי אנו ממצים את כל מאגר האנרגיה במהלך היום. בנוסף, נשים לב כי אנו מתחילים את היום במצב של טעינה מלאה ומסיימים אותו באותו מצב.</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כי העלויות נמוכות יותר מהעלויות השנתיות (והחודשיות) מכיוון שאנו נמצאים ביום טיפוסי ולא ביום בו ישנם שיאים של צריכת אנרגיה. לכן האנרגיה אינה גבוהה במיוחד ואינה נמוכה במיוחד. בנוסף נשים לב כי גודל המאגר הדרוש נמוך משמעותית מהצורך השנתי (זאת מכיוון שאנו לא צריכים "לחפות" על ימים בהם אין שימוש באנרגיות אחרות).</a:t>
            </a:r>
            <a:endParaRPr lang="en-US" sz="1000" kern="1200" dirty="0">
              <a:solidFill>
                <a:schemeClr val="tx1"/>
              </a:solidFill>
              <a:effectLst/>
              <a:latin typeface="+mn-lt"/>
              <a:ea typeface="+mn-ea"/>
              <a:cs typeface="+mn-cs"/>
            </a:endParaRPr>
          </a:p>
          <a:p>
            <a:endParaRPr lang="he-IL" sz="1000" dirty="0"/>
          </a:p>
        </p:txBody>
      </p:sp>
      <p:sp>
        <p:nvSpPr>
          <p:cNvPr id="4" name="Slide Number Placeholder 3"/>
          <p:cNvSpPr>
            <a:spLocks noGrp="1"/>
          </p:cNvSpPr>
          <p:nvPr>
            <p:ph type="sldNum" sz="quarter" idx="10"/>
          </p:nvPr>
        </p:nvSpPr>
        <p:spPr/>
        <p:txBody>
          <a:bodyPr/>
          <a:lstStyle/>
          <a:p>
            <a:fld id="{4B029361-0720-49BC-8BD1-195EB88ED4D1}" type="slidenum">
              <a:rPr lang="he-IL" smtClean="0"/>
              <a:t>17</a:t>
            </a:fld>
            <a:endParaRPr lang="he-IL"/>
          </a:p>
        </p:txBody>
      </p:sp>
    </p:spTree>
    <p:extLst>
      <p:ext uri="{BB962C8B-B14F-4D97-AF65-F5344CB8AC3E}">
        <p14:creationId xmlns:p14="http://schemas.microsoft.com/office/powerpoint/2010/main" val="1832702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a:solidFill>
                  <a:schemeClr val="tx1"/>
                </a:solidFill>
                <a:effectLst/>
                <a:latin typeface="+mn-lt"/>
                <a:ea typeface="+mn-ea"/>
                <a:cs typeface="+mn-cs"/>
              </a:rPr>
              <a:t>גיא</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אנו עלולים להגיע למצב בו מצב הטעינה של הסוללה שלילי – דבר לא פיזיקלי (למשל בשיא החורף באלסקה, כאשר נאלץ להשתמש במאגר, ולא נוכל לטעון אותו בצורה מספקת).</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במצב כזה אנו טוענים כי האופטימיזציה עדיין נכונה עבור כל השעות בהן ה- </a:t>
            </a:r>
            <a:r>
              <a:rPr lang="en-US" sz="1000" kern="1200" dirty="0">
                <a:solidFill>
                  <a:schemeClr val="tx1"/>
                </a:solidFill>
                <a:effectLst/>
                <a:latin typeface="+mn-lt"/>
                <a:ea typeface="+mn-ea"/>
                <a:cs typeface="+mn-cs"/>
              </a:rPr>
              <a:t>SOC</a:t>
            </a:r>
            <a:r>
              <a:rPr lang="he-IL" sz="1000" kern="1200" dirty="0">
                <a:solidFill>
                  <a:schemeClr val="tx1"/>
                </a:solidFill>
                <a:effectLst/>
                <a:latin typeface="+mn-lt"/>
                <a:ea typeface="+mn-ea"/>
                <a:cs typeface="+mn-cs"/>
              </a:rPr>
              <a:t> חיובי. זאת מכיוון שהאופטימיזציה שלנו לא יכולה להתמודד עם ערכים קיצוניים ולטעון בצורה מספקת את מאגר האנרגיה. במקרה כזה, על מנת שנוכל לטעון את מאגר האנרגיה בצורה מספקת נצטרך להגדיל את מספר הפאנלים הסולאריים למספר עצום ולא פרקטי או להגדיל את גודל מאגר האנרגיה למספר עצום באותה המידה – דבר שיגרום להתייקרות במחיר ולדרישות שטח לא ישימות.</a:t>
            </a:r>
            <a:endParaRPr lang="en-US" sz="1000" kern="1200" dirty="0">
              <a:solidFill>
                <a:schemeClr val="tx1"/>
              </a:solidFill>
              <a:effectLst/>
              <a:latin typeface="+mn-lt"/>
              <a:ea typeface="+mn-ea"/>
              <a:cs typeface="+mn-cs"/>
            </a:endParaRPr>
          </a:p>
          <a:p>
            <a:endParaRPr lang="he-IL" sz="1000" dirty="0"/>
          </a:p>
        </p:txBody>
      </p:sp>
      <p:sp>
        <p:nvSpPr>
          <p:cNvPr id="4" name="Slide Number Placeholder 3"/>
          <p:cNvSpPr>
            <a:spLocks noGrp="1"/>
          </p:cNvSpPr>
          <p:nvPr>
            <p:ph type="sldNum" sz="quarter" idx="10"/>
          </p:nvPr>
        </p:nvSpPr>
        <p:spPr/>
        <p:txBody>
          <a:bodyPr/>
          <a:lstStyle/>
          <a:p>
            <a:fld id="{4B029361-0720-49BC-8BD1-195EB88ED4D1}" type="slidenum">
              <a:rPr lang="he-IL" smtClean="0"/>
              <a:t>18</a:t>
            </a:fld>
            <a:endParaRPr lang="he-IL"/>
          </a:p>
        </p:txBody>
      </p:sp>
    </p:spTree>
    <p:extLst>
      <p:ext uri="{BB962C8B-B14F-4D97-AF65-F5344CB8AC3E}">
        <p14:creationId xmlns:p14="http://schemas.microsoft.com/office/powerpoint/2010/main" val="2449540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a:solidFill>
                  <a:schemeClr val="tx1"/>
                </a:solidFill>
                <a:effectLst/>
                <a:latin typeface="+mn-lt"/>
                <a:ea typeface="+mn-ea"/>
                <a:cs typeface="+mn-cs"/>
              </a:rPr>
              <a:t>גיא</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מספר הפאנלים הסולאריים עצום לכן, השטח הדרוש לפרישתם אינו ישים. כאשר לא ניתן לספק את האנרגיה הדרושה לטעינת מאגר האנרגיה ולדרישות בית החולים בצורה מספקת ועקב תנאי מזג האוויר נצטרך להגדיל את מספר הפאנלים הדרושים בצורה משמעותית.</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במקרה הנדון, לקראת סוף השנה, השימוש בפאנלים סולאריים מקבל שיא דרישה הגבוה משמעותית משאר טווח השעות. בנוסף, ידוע לנו כי מדובר בתקופת החורף לכן הקרינה יותר נמוכה. לכן, אם ניקח מספר פאנלים נמוך יותר (ונפצה על כך בעזרת שימוש יותר נרחב במאגר האנרגיה) נוכל עדיין לעמוד בדרישות האנרגיה ולהקטין את השטח הדרוש בצורה משמעותית.</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לדוגמה נשווה בין הניתוח השנתי של אלסקה לניתוח עבור חודש ינואר. זהו לא החודש הקריטי אלא חודש בעל שימוש יותר קטן באנרגיה סולארית. בנוסף, זהו חודש בתקופת החורף לכן הוא מייצג בצורה נאמנה מספר פאנלים נמוך יותר:</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בהשוואה כי הקטנו את מספר הפאנלים פי 3.12. ניתן להקטין את מספר הפאנלים עוד יותר.</a:t>
            </a:r>
            <a:endParaRPr lang="en-US" sz="1000" kern="1200" dirty="0">
              <a:solidFill>
                <a:schemeClr val="tx1"/>
              </a:solidFill>
              <a:effectLst/>
              <a:latin typeface="+mn-lt"/>
              <a:ea typeface="+mn-ea"/>
              <a:cs typeface="+mn-cs"/>
            </a:endParaRPr>
          </a:p>
          <a:p>
            <a:endParaRPr lang="he-IL" sz="1000" dirty="0"/>
          </a:p>
        </p:txBody>
      </p:sp>
      <p:sp>
        <p:nvSpPr>
          <p:cNvPr id="4" name="Slide Number Placeholder 3"/>
          <p:cNvSpPr>
            <a:spLocks noGrp="1"/>
          </p:cNvSpPr>
          <p:nvPr>
            <p:ph type="sldNum" sz="quarter" idx="10"/>
          </p:nvPr>
        </p:nvSpPr>
        <p:spPr/>
        <p:txBody>
          <a:bodyPr/>
          <a:lstStyle/>
          <a:p>
            <a:fld id="{4B029361-0720-49BC-8BD1-195EB88ED4D1}" type="slidenum">
              <a:rPr lang="he-IL" smtClean="0"/>
              <a:t>19</a:t>
            </a:fld>
            <a:endParaRPr lang="he-IL"/>
          </a:p>
        </p:txBody>
      </p:sp>
    </p:spTree>
    <p:extLst>
      <p:ext uri="{BB962C8B-B14F-4D97-AF65-F5344CB8AC3E}">
        <p14:creationId xmlns:p14="http://schemas.microsoft.com/office/powerpoint/2010/main" val="1755221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a:solidFill>
                  <a:schemeClr val="tx1"/>
                </a:solidFill>
                <a:effectLst/>
                <a:latin typeface="+mn-lt"/>
                <a:ea typeface="+mn-ea"/>
                <a:cs typeface="+mn-cs"/>
              </a:rPr>
              <a:t>גיא</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כאשר לא ניתן לספק את האנרגיה הדרושה לדרישות בית החולים בצורה מספקת ועקב תנאי מזג האוויר לא נוכל להשתמש במקורות האנרגיה המתחדשים כמעט, נצטרך להגדיל את גודל המאגר הדרוש בצורה משמעותית – גם אם ברוב הזמן לא נשתמש בו כמעט.</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כדוגמה נציג את ניו יורק. מצב הטעינה השנתי של מאגר האנרגיה יראה כך.</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כאשר השימוש במקורות האנרגיה המתחדשת הינו (איור 63), ונבחין כי ישנה אנומליה שבה מצב הטעינה מגיע ממש ל-0, אך בשאר המקרים אינו יורד מ- 25%.</a:t>
            </a:r>
            <a:endParaRPr lang="en-US" sz="1000" kern="1200" dirty="0">
              <a:solidFill>
                <a:schemeClr val="tx1"/>
              </a:solidFill>
              <a:effectLst/>
              <a:latin typeface="+mn-lt"/>
              <a:ea typeface="+mn-ea"/>
              <a:cs typeface="+mn-cs"/>
            </a:endParaRPr>
          </a:p>
          <a:p>
            <a:r>
              <a:rPr lang="he-IL" sz="1000" kern="1200" dirty="0">
                <a:solidFill>
                  <a:schemeClr val="tx1"/>
                </a:solidFill>
                <a:effectLst/>
                <a:latin typeface="+mn-lt"/>
                <a:ea typeface="+mn-ea"/>
                <a:cs typeface="+mn-cs"/>
              </a:rPr>
              <a:t>לכן נוכל להניח כי אילו היינו מקטינים את גודל המאגר ומגדילים את מספר הפאנלים הסולאריים היינו יכולים לקבל את האנרגיה בצורה יותר יעילה.</a:t>
            </a:r>
            <a:endParaRPr lang="he-IL" sz="1000" dirty="0"/>
          </a:p>
        </p:txBody>
      </p:sp>
      <p:sp>
        <p:nvSpPr>
          <p:cNvPr id="4" name="Slide Number Placeholder 3"/>
          <p:cNvSpPr>
            <a:spLocks noGrp="1"/>
          </p:cNvSpPr>
          <p:nvPr>
            <p:ph type="sldNum" sz="quarter" idx="10"/>
          </p:nvPr>
        </p:nvSpPr>
        <p:spPr/>
        <p:txBody>
          <a:bodyPr/>
          <a:lstStyle/>
          <a:p>
            <a:fld id="{4B029361-0720-49BC-8BD1-195EB88ED4D1}" type="slidenum">
              <a:rPr lang="he-IL" smtClean="0"/>
              <a:t>20</a:t>
            </a:fld>
            <a:endParaRPr lang="he-IL"/>
          </a:p>
        </p:txBody>
      </p:sp>
    </p:spTree>
    <p:extLst>
      <p:ext uri="{BB962C8B-B14F-4D97-AF65-F5344CB8AC3E}">
        <p14:creationId xmlns:p14="http://schemas.microsoft.com/office/powerpoint/2010/main" val="2913913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a:solidFill>
                  <a:schemeClr val="tx1"/>
                </a:solidFill>
                <a:effectLst/>
                <a:latin typeface="+mn-lt"/>
                <a:ea typeface="+mn-ea"/>
                <a:cs typeface="+mn-cs"/>
              </a:rPr>
              <a:t>אלעד</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נציג השוואה בין סוגי האופטימיזציות שבנינו. נשים לב לכמה סוגיות העולות מהשוואת העלויות:</a:t>
            </a:r>
            <a:endParaRPr lang="en-US" sz="1000" kern="1200" dirty="0">
              <a:solidFill>
                <a:schemeClr val="tx1"/>
              </a:solidFill>
              <a:effectLst/>
              <a:latin typeface="+mn-lt"/>
              <a:ea typeface="+mn-ea"/>
              <a:cs typeface="+mn-cs"/>
            </a:endParaRPr>
          </a:p>
          <a:p>
            <a:pPr lvl="0" rtl="1"/>
            <a:r>
              <a:rPr lang="he-IL" sz="1000" kern="1200" dirty="0">
                <a:solidFill>
                  <a:schemeClr val="tx1"/>
                </a:solidFill>
                <a:effectLst/>
                <a:latin typeface="+mn-lt"/>
                <a:ea typeface="+mn-ea"/>
                <a:cs typeface="+mn-cs"/>
              </a:rPr>
              <a:t>נשים לב כי עבור מקורות האגירה נקבל עלות דומה וערכי שיא דומים.</a:t>
            </a:r>
            <a:endParaRPr lang="en-US" sz="1000" kern="1200" dirty="0">
              <a:solidFill>
                <a:schemeClr val="tx1"/>
              </a:solidFill>
              <a:effectLst/>
              <a:latin typeface="+mn-lt"/>
              <a:ea typeface="+mn-ea"/>
              <a:cs typeface="+mn-cs"/>
            </a:endParaRPr>
          </a:p>
          <a:p>
            <a:pPr lvl="0" rtl="1"/>
            <a:r>
              <a:rPr lang="he-IL" sz="1000" kern="1200" dirty="0">
                <a:solidFill>
                  <a:schemeClr val="tx1"/>
                </a:solidFill>
                <a:effectLst/>
                <a:latin typeface="+mn-lt"/>
                <a:ea typeface="+mn-ea"/>
                <a:cs typeface="+mn-cs"/>
              </a:rPr>
              <a:t>בכל הניתוחים אנו משתמשים ב- </a:t>
            </a:r>
            <a:r>
              <a:rPr lang="en-US" sz="1000" kern="1200" dirty="0">
                <a:solidFill>
                  <a:schemeClr val="tx1"/>
                </a:solidFill>
                <a:effectLst/>
                <a:latin typeface="+mn-lt"/>
                <a:ea typeface="+mn-ea"/>
                <a:cs typeface="+mn-cs"/>
              </a:rPr>
              <a:t>Flow batteries</a:t>
            </a:r>
            <a:r>
              <a:rPr lang="he-IL" sz="1000" kern="1200" dirty="0">
                <a:solidFill>
                  <a:schemeClr val="tx1"/>
                </a:solidFill>
                <a:effectLst/>
                <a:latin typeface="+mn-lt"/>
                <a:ea typeface="+mn-ea"/>
                <a:cs typeface="+mn-cs"/>
              </a:rPr>
              <a:t> מכיוון שזהו המקור הזול ביותר.</a:t>
            </a:r>
            <a:endParaRPr lang="en-US" sz="1000" kern="1200" dirty="0">
              <a:solidFill>
                <a:schemeClr val="tx1"/>
              </a:solidFill>
              <a:effectLst/>
              <a:latin typeface="+mn-lt"/>
              <a:ea typeface="+mn-ea"/>
              <a:cs typeface="+mn-cs"/>
            </a:endParaRPr>
          </a:p>
          <a:p>
            <a:pPr lvl="0" rtl="1"/>
            <a:r>
              <a:rPr lang="he-IL" sz="1000" kern="1200" dirty="0">
                <a:solidFill>
                  <a:schemeClr val="tx1"/>
                </a:solidFill>
                <a:effectLst/>
                <a:latin typeface="+mn-lt"/>
                <a:ea typeface="+mn-ea"/>
                <a:cs typeface="+mn-cs"/>
              </a:rPr>
              <a:t>נשים לב כי הניתוח הפשטני נותן הערכה מאוד רחוקה מההערכה הסופית שלנו. זאת מכיוון והוא אינו מתחשב כלל בתנאי מזג האוויר או בצורך השעתי אלא לוקח ערכים מקסימליים ומחשב לפיהם</a:t>
            </a:r>
            <a:endParaRPr lang="en-US" sz="1000" kern="1200" dirty="0">
              <a:solidFill>
                <a:schemeClr val="tx1"/>
              </a:solidFill>
              <a:effectLst/>
              <a:latin typeface="+mn-lt"/>
              <a:ea typeface="+mn-ea"/>
              <a:cs typeface="+mn-cs"/>
            </a:endParaRPr>
          </a:p>
          <a:p>
            <a:pPr lvl="0" rtl="1"/>
            <a:r>
              <a:rPr lang="he-IL" sz="1000" kern="1200" dirty="0">
                <a:solidFill>
                  <a:schemeClr val="tx1"/>
                </a:solidFill>
                <a:effectLst/>
                <a:latin typeface="+mn-lt"/>
                <a:ea typeface="+mn-ea"/>
                <a:cs typeface="+mn-cs"/>
              </a:rPr>
              <a:t>בנוסף, נבחין כי בניתוח הפשטני אנו משתמשים רק ב- </a:t>
            </a:r>
            <a:r>
              <a:rPr lang="en-US" sz="1000" kern="1200" dirty="0">
                <a:solidFill>
                  <a:schemeClr val="tx1"/>
                </a:solidFill>
                <a:effectLst/>
                <a:latin typeface="+mn-lt"/>
                <a:ea typeface="+mn-ea"/>
                <a:cs typeface="+mn-cs"/>
              </a:rPr>
              <a:t>PV</a:t>
            </a:r>
            <a:r>
              <a:rPr lang="he-IL" sz="1000" kern="1200" dirty="0">
                <a:solidFill>
                  <a:schemeClr val="tx1"/>
                </a:solidFill>
                <a:effectLst/>
                <a:latin typeface="+mn-lt"/>
                <a:ea typeface="+mn-ea"/>
                <a:cs typeface="+mn-cs"/>
              </a:rPr>
              <a:t> ללא מקורות נוספים – זאת מכיוון שמקור זה הינו המקור הזול מבין מקורות האנרגיה המתחדשים.</a:t>
            </a:r>
            <a:endParaRPr lang="en-US" sz="1000" kern="1200" dirty="0">
              <a:solidFill>
                <a:schemeClr val="tx1"/>
              </a:solidFill>
              <a:effectLst/>
              <a:latin typeface="+mn-lt"/>
              <a:ea typeface="+mn-ea"/>
              <a:cs typeface="+mn-cs"/>
            </a:endParaRPr>
          </a:p>
          <a:p>
            <a:pPr lvl="0" rtl="1"/>
            <a:r>
              <a:rPr lang="he-IL" sz="1000" kern="1200" dirty="0">
                <a:solidFill>
                  <a:schemeClr val="tx1"/>
                </a:solidFill>
                <a:effectLst/>
                <a:latin typeface="+mn-lt"/>
                <a:ea typeface="+mn-ea"/>
                <a:cs typeface="+mn-cs"/>
              </a:rPr>
              <a:t>נשים לב כי ישנה קפיצה גדולה בעלויות ההקמה והתפעול של מקורות האנרגיה המתחדשת בין הניתוחים השונים. העלייה נובעת מערכי השיא של מקורות האנרגיה השונים.</a:t>
            </a:r>
            <a:endParaRPr lang="en-US" sz="1000" kern="1200" dirty="0">
              <a:solidFill>
                <a:schemeClr val="tx1"/>
              </a:solidFill>
              <a:effectLst/>
              <a:latin typeface="+mn-lt"/>
              <a:ea typeface="+mn-ea"/>
              <a:cs typeface="+mn-cs"/>
            </a:endParaRPr>
          </a:p>
          <a:p>
            <a:pPr lvl="0" rtl="1"/>
            <a:r>
              <a:rPr lang="he-IL" sz="1000" kern="1200" dirty="0">
                <a:solidFill>
                  <a:schemeClr val="tx1"/>
                </a:solidFill>
                <a:effectLst/>
                <a:latin typeface="+mn-lt"/>
                <a:ea typeface="+mn-ea"/>
                <a:cs typeface="+mn-cs"/>
              </a:rPr>
              <a:t>האנליזה המורחבת מתחשבת בתנאי מזג האוויר ובשעות היממה לכן ישנו שימוש גם באנרגיית הרוח (בשעות שלא ניתן לנצל את האנרגיה הסולארית).</a:t>
            </a:r>
            <a:endParaRPr lang="en-US" sz="1000" kern="1200" dirty="0">
              <a:solidFill>
                <a:schemeClr val="tx1"/>
              </a:solidFill>
              <a:effectLst/>
              <a:latin typeface="+mn-lt"/>
              <a:ea typeface="+mn-ea"/>
              <a:cs typeface="+mn-cs"/>
            </a:endParaRPr>
          </a:p>
          <a:p>
            <a:pPr lvl="0" rtl="1"/>
            <a:r>
              <a:rPr lang="he-IL" sz="1000" kern="1200" dirty="0">
                <a:solidFill>
                  <a:schemeClr val="tx1"/>
                </a:solidFill>
                <a:effectLst/>
                <a:latin typeface="+mn-lt"/>
                <a:ea typeface="+mn-ea"/>
                <a:cs typeface="+mn-cs"/>
              </a:rPr>
              <a:t>על מנת שנוכל לטעון את מקורות האגירה, באנליזה זו ניתן להגיע למקסימום הכפול (בקירוב) מערך המקסימום עבור הניתוח הפשטני.</a:t>
            </a:r>
            <a:endParaRPr lang="en-US" sz="1000" kern="1200" dirty="0">
              <a:solidFill>
                <a:schemeClr val="tx1"/>
              </a:solidFill>
              <a:effectLst/>
              <a:latin typeface="+mn-lt"/>
              <a:ea typeface="+mn-ea"/>
              <a:cs typeface="+mn-cs"/>
            </a:endParaRPr>
          </a:p>
          <a:p>
            <a:endParaRPr lang="he-IL" sz="1000" dirty="0"/>
          </a:p>
        </p:txBody>
      </p:sp>
      <p:sp>
        <p:nvSpPr>
          <p:cNvPr id="4" name="Slide Number Placeholder 3"/>
          <p:cNvSpPr>
            <a:spLocks noGrp="1"/>
          </p:cNvSpPr>
          <p:nvPr>
            <p:ph type="sldNum" sz="quarter" idx="10"/>
          </p:nvPr>
        </p:nvSpPr>
        <p:spPr/>
        <p:txBody>
          <a:bodyPr/>
          <a:lstStyle/>
          <a:p>
            <a:fld id="{4B029361-0720-49BC-8BD1-195EB88ED4D1}" type="slidenum">
              <a:rPr lang="he-IL" smtClean="0"/>
              <a:t>21</a:t>
            </a:fld>
            <a:endParaRPr lang="he-IL"/>
          </a:p>
        </p:txBody>
      </p:sp>
    </p:spTree>
    <p:extLst>
      <p:ext uri="{BB962C8B-B14F-4D97-AF65-F5344CB8AC3E}">
        <p14:creationId xmlns:p14="http://schemas.microsoft.com/office/powerpoint/2010/main" val="446359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a:solidFill>
                  <a:schemeClr val="tx1"/>
                </a:solidFill>
                <a:effectLst/>
                <a:latin typeface="+mn-lt"/>
                <a:ea typeface="+mn-ea"/>
                <a:cs typeface="+mn-cs"/>
              </a:rPr>
              <a:t>גיא</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אחד האתגרים המדוברים בשנים האחרונות ברחבי העולם הוא ההתחממות הגלובאלית. כתוצאה מכך, עולה הסוגיה כי ההתחממות העולמית היא תוצאה של פליטה של גזי חממה (מעשה ידי אדם). ההסכמה עם טענה זו, הובילה ללחץ על פוליטיקאים בעולם לנקוט צעדי חקיקה שיצמצמו את השימוש במקורות אנרגיה מזהמים, יעודדו מעבר לשימוש במקורות אנרגיה חלופיים, ובאופן כללי יפחיתו את טביעת הפחמן של מדינות העולם</a:t>
            </a:r>
            <a:r>
              <a:rPr lang="en-US" sz="1000" kern="1200" dirty="0">
                <a:solidFill>
                  <a:schemeClr val="tx1"/>
                </a:solidFill>
                <a:effectLst/>
                <a:latin typeface="+mn-lt"/>
                <a:ea typeface="+mn-ea"/>
                <a:cs typeface="+mn-cs"/>
              </a:rPr>
              <a:t>.</a:t>
            </a:r>
            <a:r>
              <a:rPr lang="he-IL" sz="1000" kern="1200" dirty="0">
                <a:solidFill>
                  <a:schemeClr val="tx1"/>
                </a:solidFill>
                <a:effectLst/>
                <a:latin typeface="+mn-lt"/>
                <a:ea typeface="+mn-ea"/>
                <a:cs typeface="+mn-cs"/>
              </a:rPr>
              <a:t> לכן, נרצה לספק אנרגיה זו בעזרת מקורות אנרגיה מתחדשים וללא תחנות חשמל מזהמות.</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ייצור החשמל ברחבי העולם מאנרגיה מתחדשת הולך ונעשה משמעותי. המעבר לאנרגיה מתחדשת מצריך מערכת הכוללת ייצור ושינוע של חשמל בצורה מבוזרת, תוך שימוש ב- </a:t>
            </a:r>
            <a:r>
              <a:rPr lang="en-US" sz="1000" kern="1200" dirty="0">
                <a:solidFill>
                  <a:schemeClr val="tx1"/>
                </a:solidFill>
                <a:effectLst/>
                <a:latin typeface="+mn-lt"/>
                <a:ea typeface="+mn-ea"/>
                <a:cs typeface="+mn-cs"/>
              </a:rPr>
              <a:t>mini grids</a:t>
            </a:r>
            <a:r>
              <a:rPr lang="he-IL" sz="1000" kern="1200" dirty="0">
                <a:solidFill>
                  <a:schemeClr val="tx1"/>
                </a:solidFill>
                <a:effectLst/>
                <a:latin typeface="+mn-lt"/>
                <a:ea typeface="+mn-ea"/>
                <a:cs typeface="+mn-cs"/>
              </a:rPr>
              <a:t>. ייצור חשמל מאנרגיה מתחדשת הולך ונעשה זול יותר וזמין יותר, עם התפתחות הטכנולוגיות השונות וירידת המחירים.</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צרכני אנרגיה גדולים וחיוניים, מחויבים באספקת אנרגיה בכל עת ובכל תנאי מזג אוויר. ישנן מדינות בהן לא ניתן לספק זאת (מדינות עולם שלישי בעיקר).  בעזרת מקורות אנרגיה מתחדשים ניתן ליצור </a:t>
            </a:r>
            <a:r>
              <a:rPr lang="en-US" sz="1000" kern="1200" dirty="0">
                <a:solidFill>
                  <a:schemeClr val="tx1"/>
                </a:solidFill>
                <a:effectLst/>
                <a:latin typeface="+mn-lt"/>
                <a:ea typeface="+mn-ea"/>
                <a:cs typeface="+mn-cs"/>
              </a:rPr>
              <a:t>mini-grid</a:t>
            </a:r>
            <a:r>
              <a:rPr lang="he-IL" sz="1000" kern="1200" dirty="0">
                <a:solidFill>
                  <a:schemeClr val="tx1"/>
                </a:solidFill>
                <a:effectLst/>
                <a:latin typeface="+mn-lt"/>
                <a:ea typeface="+mn-ea"/>
                <a:cs typeface="+mn-cs"/>
              </a:rPr>
              <a:t> וכך למלא צורך זה, תוך יעילות כלכלית ועמידה באילוצים שונים.</a:t>
            </a:r>
            <a:endParaRPr lang="en-US"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029361-0720-49BC-8BD1-195EB88ED4D1}" type="slidenum">
              <a:rPr lang="he-IL" smtClean="0"/>
              <a:t>3</a:t>
            </a:fld>
            <a:endParaRPr lang="he-IL"/>
          </a:p>
        </p:txBody>
      </p:sp>
    </p:spTree>
    <p:extLst>
      <p:ext uri="{BB962C8B-B14F-4D97-AF65-F5344CB8AC3E}">
        <p14:creationId xmlns:p14="http://schemas.microsoft.com/office/powerpoint/2010/main" val="21730203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a:solidFill>
                  <a:schemeClr val="tx1"/>
                </a:solidFill>
                <a:effectLst/>
                <a:latin typeface="+mn-lt"/>
                <a:ea typeface="+mn-ea"/>
                <a:cs typeface="+mn-cs"/>
              </a:rPr>
              <a:t>אלעד</a:t>
            </a:r>
            <a:endParaRPr lang="en-US" sz="1000" kern="1200" dirty="0">
              <a:solidFill>
                <a:schemeClr val="tx1"/>
              </a:solidFill>
              <a:effectLst/>
              <a:latin typeface="+mn-lt"/>
              <a:ea typeface="+mn-ea"/>
              <a:cs typeface="+mn-cs"/>
            </a:endParaRPr>
          </a:p>
          <a:p>
            <a:pPr lvl="0" rtl="1"/>
            <a:r>
              <a:rPr lang="he-IL" sz="1000" kern="1200" dirty="0">
                <a:solidFill>
                  <a:schemeClr val="tx1"/>
                </a:solidFill>
                <a:effectLst/>
                <a:latin typeface="+mn-lt"/>
                <a:ea typeface="+mn-ea"/>
                <a:cs typeface="+mn-cs"/>
              </a:rPr>
              <a:t>עבור האופטימיזציה לפי עיקרון ה- </a:t>
            </a:r>
            <a:r>
              <a:rPr lang="en-US" sz="1000" kern="1200" dirty="0">
                <a:solidFill>
                  <a:schemeClr val="tx1"/>
                </a:solidFill>
                <a:effectLst/>
                <a:latin typeface="+mn-lt"/>
                <a:ea typeface="+mn-ea"/>
                <a:cs typeface="+mn-cs"/>
              </a:rPr>
              <a:t>Energy Matching</a:t>
            </a:r>
            <a:r>
              <a:rPr lang="he-IL" sz="1000" kern="1200" dirty="0">
                <a:solidFill>
                  <a:schemeClr val="tx1"/>
                </a:solidFill>
                <a:effectLst/>
                <a:latin typeface="+mn-lt"/>
                <a:ea typeface="+mn-ea"/>
                <a:cs typeface="+mn-cs"/>
              </a:rPr>
              <a:t>, ננצל את מערך ה- </a:t>
            </a:r>
            <a:r>
              <a:rPr lang="en-US" sz="1000" kern="1200" dirty="0">
                <a:solidFill>
                  <a:schemeClr val="tx1"/>
                </a:solidFill>
                <a:effectLst/>
                <a:latin typeface="+mn-lt"/>
                <a:ea typeface="+mn-ea"/>
                <a:cs typeface="+mn-cs"/>
              </a:rPr>
              <a:t>PV</a:t>
            </a:r>
            <a:r>
              <a:rPr lang="he-IL" sz="1000" kern="1200" dirty="0">
                <a:solidFill>
                  <a:schemeClr val="tx1"/>
                </a:solidFill>
                <a:effectLst/>
                <a:latin typeface="+mn-lt"/>
                <a:ea typeface="+mn-ea"/>
                <a:cs typeface="+mn-cs"/>
              </a:rPr>
              <a:t> (כתלות בעוצמת הקרינה, מערך ה- </a:t>
            </a:r>
            <a:r>
              <a:rPr lang="en-US" sz="1000" kern="1200" dirty="0">
                <a:solidFill>
                  <a:schemeClr val="tx1"/>
                </a:solidFill>
                <a:effectLst/>
                <a:latin typeface="+mn-lt"/>
                <a:ea typeface="+mn-ea"/>
                <a:cs typeface="+mn-cs"/>
              </a:rPr>
              <a:t>PV</a:t>
            </a:r>
            <a:r>
              <a:rPr lang="he-IL" sz="1000" kern="1200" dirty="0">
                <a:solidFill>
                  <a:schemeClr val="tx1"/>
                </a:solidFill>
                <a:effectLst/>
                <a:latin typeface="+mn-lt"/>
                <a:ea typeface="+mn-ea"/>
                <a:cs typeface="+mn-cs"/>
              </a:rPr>
              <a:t> יספק יותר אנרגיה) במלוא עוצמתו כשנוכל.</a:t>
            </a:r>
            <a:endParaRPr lang="en-US" sz="1000" kern="1200" dirty="0">
              <a:solidFill>
                <a:schemeClr val="tx1"/>
              </a:solidFill>
              <a:effectLst/>
              <a:latin typeface="+mn-lt"/>
              <a:ea typeface="+mn-ea"/>
              <a:cs typeface="+mn-cs"/>
            </a:endParaRPr>
          </a:p>
          <a:p>
            <a:pPr lvl="0" rtl="1"/>
            <a:r>
              <a:rPr lang="he-IL" sz="1000" kern="1200" dirty="0">
                <a:solidFill>
                  <a:schemeClr val="tx1"/>
                </a:solidFill>
                <a:effectLst/>
                <a:latin typeface="+mn-lt"/>
                <a:ea typeface="+mn-ea"/>
                <a:cs typeface="+mn-cs"/>
              </a:rPr>
              <a:t>על מנת שנוכל לטעון את מקורות האגירה נצטרך ערכי שיא גבוהים גם מאנרגיית הרוח (על מנת לספק תקופות שבהן הקרינה אינה מספיקה).</a:t>
            </a:r>
            <a:endParaRPr lang="en-US" sz="1000" kern="1200" dirty="0">
              <a:solidFill>
                <a:schemeClr val="tx1"/>
              </a:solidFill>
              <a:effectLst/>
              <a:latin typeface="+mn-lt"/>
              <a:ea typeface="+mn-ea"/>
              <a:cs typeface="+mn-cs"/>
            </a:endParaRPr>
          </a:p>
          <a:p>
            <a:pPr lvl="0" rtl="1"/>
            <a:r>
              <a:rPr lang="he-IL" sz="1000" kern="1200" dirty="0">
                <a:solidFill>
                  <a:schemeClr val="tx1"/>
                </a:solidFill>
                <a:effectLst/>
                <a:latin typeface="+mn-lt"/>
                <a:ea typeface="+mn-ea"/>
                <a:cs typeface="+mn-cs"/>
              </a:rPr>
              <a:t>לכן, עלויות ההקמה והתפעול מאוד גבוהות אך יותר מציאותיות.</a:t>
            </a:r>
            <a:endParaRPr lang="en-US" sz="1000" kern="1200" dirty="0">
              <a:solidFill>
                <a:schemeClr val="tx1"/>
              </a:solidFill>
              <a:effectLst/>
              <a:latin typeface="+mn-lt"/>
              <a:ea typeface="+mn-ea"/>
              <a:cs typeface="+mn-cs"/>
            </a:endParaRPr>
          </a:p>
          <a:p>
            <a:pPr lvl="0" rtl="1"/>
            <a:r>
              <a:rPr lang="he-IL" sz="1000" kern="1200" dirty="0">
                <a:solidFill>
                  <a:schemeClr val="tx1"/>
                </a:solidFill>
                <a:effectLst/>
                <a:latin typeface="+mn-lt"/>
                <a:ea typeface="+mn-ea"/>
                <a:cs typeface="+mn-cs"/>
              </a:rPr>
              <a:t>על מנת לצמצם את עלויות אלה נוכל להגדיל את מאגר האנרגיה או לבחור במקור אחר כאשר ישנו חוסר (למשל חיבור לרשת החשמל האזורית שנשתמש בה רק במידה ולא נותרת ברירה).</a:t>
            </a:r>
            <a:endParaRPr lang="en-US" sz="1000" kern="1200" dirty="0">
              <a:solidFill>
                <a:schemeClr val="tx1"/>
              </a:solidFill>
              <a:effectLst/>
              <a:latin typeface="+mn-lt"/>
              <a:ea typeface="+mn-ea"/>
              <a:cs typeface="+mn-cs"/>
            </a:endParaRPr>
          </a:p>
          <a:p>
            <a:pPr lvl="0" rtl="1"/>
            <a:r>
              <a:rPr lang="he-IL" sz="1000" kern="1200" dirty="0">
                <a:solidFill>
                  <a:schemeClr val="tx1"/>
                </a:solidFill>
                <a:effectLst/>
                <a:latin typeface="+mn-lt"/>
                <a:ea typeface="+mn-ea"/>
                <a:cs typeface="+mn-cs"/>
              </a:rPr>
              <a:t>נשים לב כי לאחר הקמת טורבינות הרוח ניתן להקטין את גודל המערך הסולארי מכיוון שניתן לנצל יותר את טורבינות הרוח (עלות ההקמה הגבוהה היא המכשול העיקרי בשימוש בכל מערך). לכן, עלויות ההקמה צפויות להיות יותר נמוכות.</a:t>
            </a:r>
            <a:endParaRPr lang="en-US" sz="1000" kern="1200" dirty="0">
              <a:solidFill>
                <a:schemeClr val="tx1"/>
              </a:solidFill>
              <a:effectLst/>
              <a:latin typeface="+mn-lt"/>
              <a:ea typeface="+mn-ea"/>
              <a:cs typeface="+mn-cs"/>
            </a:endParaRPr>
          </a:p>
          <a:p>
            <a:endParaRPr lang="he-IL" sz="1000" dirty="0"/>
          </a:p>
        </p:txBody>
      </p:sp>
      <p:sp>
        <p:nvSpPr>
          <p:cNvPr id="4" name="Slide Number Placeholder 3"/>
          <p:cNvSpPr>
            <a:spLocks noGrp="1"/>
          </p:cNvSpPr>
          <p:nvPr>
            <p:ph type="sldNum" sz="quarter" idx="10"/>
          </p:nvPr>
        </p:nvSpPr>
        <p:spPr/>
        <p:txBody>
          <a:bodyPr/>
          <a:lstStyle/>
          <a:p>
            <a:fld id="{4B029361-0720-49BC-8BD1-195EB88ED4D1}" type="slidenum">
              <a:rPr lang="he-IL" smtClean="0"/>
              <a:t>22</a:t>
            </a:fld>
            <a:endParaRPr lang="he-IL"/>
          </a:p>
        </p:txBody>
      </p:sp>
    </p:spTree>
    <p:extLst>
      <p:ext uri="{BB962C8B-B14F-4D97-AF65-F5344CB8AC3E}">
        <p14:creationId xmlns:p14="http://schemas.microsoft.com/office/powerpoint/2010/main" val="4183040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rtl="1"/>
                <a:r>
                  <a:rPr lang="he-IL" sz="1000" b="1" kern="1200" dirty="0">
                    <a:solidFill>
                      <a:schemeClr val="tx1"/>
                    </a:solidFill>
                    <a:effectLst/>
                    <a:latin typeface="+mn-lt"/>
                    <a:ea typeface="+mn-ea"/>
                    <a:cs typeface="+mn-cs"/>
                  </a:rPr>
                  <a:t>גיא</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ננתח שני מאמרים המתארים מקרי בוחן של מערכות אנרגיה מתחדשות. מאמרים אלה מתבססים על אופטימיזציה לפי מודל הנקרא </a:t>
                </a:r>
                <a:r>
                  <a:rPr lang="en-US" sz="1000" kern="1200" dirty="0">
                    <a:solidFill>
                      <a:schemeClr val="tx1"/>
                    </a:solidFill>
                    <a:effectLst/>
                    <a:latin typeface="+mn-lt"/>
                    <a:ea typeface="+mn-ea"/>
                    <a:cs typeface="+mn-cs"/>
                  </a:rPr>
                  <a:t>HOMER (Hybrid Optimization Model for Electric Renewables)</a:t>
                </a:r>
                <a:r>
                  <a:rPr lang="he-IL" sz="1000" kern="1200" dirty="0">
                    <a:solidFill>
                      <a:schemeClr val="tx1"/>
                    </a:solidFill>
                    <a:effectLst/>
                    <a:latin typeface="+mn-lt"/>
                    <a:ea typeface="+mn-ea"/>
                    <a:cs typeface="+mn-cs"/>
                  </a:rPr>
                  <a:t>. לבסוף, נבצע השוואה בין ניתוחי העלויות של פרויקט זה לבין מקרי הבוחן.</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מאמר ראשון מציע אופטימיזציה עבור הכפר </a:t>
                </a:r>
                <a:r>
                  <a:rPr lang="en-US" sz="1000" kern="1200" dirty="0">
                    <a:solidFill>
                      <a:schemeClr val="tx1"/>
                    </a:solidFill>
                    <a:effectLst/>
                    <a:latin typeface="+mn-lt"/>
                    <a:ea typeface="+mn-ea"/>
                    <a:cs typeface="+mn-cs"/>
                  </a:rPr>
                  <a:t>Leopard beach</a:t>
                </a:r>
                <a:r>
                  <a:rPr lang="he-IL" sz="1000" kern="1200" dirty="0">
                    <a:solidFill>
                      <a:schemeClr val="tx1"/>
                    </a:solidFill>
                    <a:effectLst/>
                    <a:latin typeface="+mn-lt"/>
                    <a:ea typeface="+mn-ea"/>
                    <a:cs typeface="+mn-cs"/>
                  </a:rPr>
                  <a:t> במחוז </a:t>
                </a:r>
                <a:r>
                  <a:rPr lang="en-US" sz="1000" kern="1200" dirty="0" err="1">
                    <a:solidFill>
                      <a:schemeClr val="tx1"/>
                    </a:solidFill>
                    <a:effectLst/>
                    <a:latin typeface="+mn-lt"/>
                    <a:ea typeface="+mn-ea"/>
                    <a:cs typeface="+mn-cs"/>
                  </a:rPr>
                  <a:t>Hongsibao</a:t>
                </a:r>
                <a:r>
                  <a:rPr lang="he-IL" sz="1000" kern="1200" dirty="0">
                    <a:solidFill>
                      <a:schemeClr val="tx1"/>
                    </a:solidFill>
                    <a:effectLst/>
                    <a:latin typeface="+mn-lt"/>
                    <a:ea typeface="+mn-ea"/>
                    <a:cs typeface="+mn-cs"/>
                  </a:rPr>
                  <a:t> בעיר </a:t>
                </a:r>
                <a:r>
                  <a:rPr lang="en-US" sz="1000" kern="1200" dirty="0" err="1">
                    <a:solidFill>
                      <a:schemeClr val="tx1"/>
                    </a:solidFill>
                    <a:effectLst/>
                    <a:latin typeface="+mn-lt"/>
                    <a:ea typeface="+mn-ea"/>
                    <a:cs typeface="+mn-cs"/>
                  </a:rPr>
                  <a:t>Wuzhong</a:t>
                </a:r>
                <a:r>
                  <a:rPr lang="he-IL" sz="1000" kern="1200" dirty="0">
                    <a:solidFill>
                      <a:schemeClr val="tx1"/>
                    </a:solidFill>
                    <a:effectLst/>
                    <a:latin typeface="+mn-lt"/>
                    <a:ea typeface="+mn-ea"/>
                    <a:cs typeface="+mn-cs"/>
                  </a:rPr>
                  <a:t> בסין. נשים לב כי את האופטימיזציה, כותבי המאמר עשו לפי צריכת אנרגיה של </a:t>
                </a:r>
                <a14:m>
                  <m:oMath xmlns:m="http://schemas.openxmlformats.org/officeDocument/2006/math">
                    <m:r>
                      <a:rPr lang="en-US" sz="1000" i="1" kern="1200">
                        <a:solidFill>
                          <a:schemeClr val="tx1"/>
                        </a:solidFill>
                        <a:effectLst/>
                        <a:latin typeface="Cambria Math" panose="02040503050406030204" pitchFamily="18" charset="0"/>
                        <a:ea typeface="+mn-ea"/>
                        <a:cs typeface="+mn-cs"/>
                      </a:rPr>
                      <m:t>620</m:t>
                    </m:r>
                    <m:f>
                      <m:fPr>
                        <m:ctrlPr>
                          <a:rPr lang="en-US" sz="1000" i="1" kern="1200">
                            <a:solidFill>
                              <a:schemeClr val="tx1"/>
                            </a:solidFill>
                            <a:effectLst/>
                            <a:latin typeface="Cambria Math" panose="02040503050406030204" pitchFamily="18" charset="0"/>
                            <a:ea typeface="+mn-ea"/>
                            <a:cs typeface="+mn-cs"/>
                          </a:rPr>
                        </m:ctrlPr>
                      </m:fPr>
                      <m:num>
                        <m:r>
                          <a:rPr lang="en-US" sz="1000" i="1" kern="1200">
                            <a:solidFill>
                              <a:schemeClr val="tx1"/>
                            </a:solidFill>
                            <a:effectLst/>
                            <a:latin typeface="Cambria Math" panose="02040503050406030204" pitchFamily="18" charset="0"/>
                            <a:ea typeface="+mn-ea"/>
                            <a:cs typeface="+mn-cs"/>
                          </a:rPr>
                          <m:t>𝑘𝑊</m:t>
                        </m:r>
                        <m:r>
                          <a:rPr lang="en-US" sz="1000" i="1" kern="1200">
                            <a:solidFill>
                              <a:schemeClr val="tx1"/>
                            </a:solidFill>
                            <a:effectLst/>
                            <a:latin typeface="Cambria Math" panose="02040503050406030204" pitchFamily="18" charset="0"/>
                            <a:ea typeface="+mn-ea"/>
                            <a:cs typeface="+mn-cs"/>
                          </a:rPr>
                          <m:t>h</m:t>
                        </m:r>
                      </m:num>
                      <m:den>
                        <m:r>
                          <a:rPr lang="en-US" sz="1000" i="1" kern="1200">
                            <a:solidFill>
                              <a:schemeClr val="tx1"/>
                            </a:solidFill>
                            <a:effectLst/>
                            <a:latin typeface="Cambria Math" panose="02040503050406030204" pitchFamily="18" charset="0"/>
                            <a:ea typeface="+mn-ea"/>
                            <a:cs typeface="+mn-cs"/>
                          </a:rPr>
                          <m:t>𝑑𝑎𝑦</m:t>
                        </m:r>
                      </m:den>
                    </m:f>
                  </m:oMath>
                </a14:m>
                <a:r>
                  <a:rPr lang="he-IL" sz="1000" kern="1200" dirty="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במאמר זה,מוצגות העלויות עבור החלופות השונות. עבור החלופה הראשונה שכותבי המאמר מציעים - חווה סולארית, טורבינות רוח, גנרטור על בסיס ביו-גז ומערך אגירה הכולל בטריות </a:t>
                </a:r>
                <a:r>
                  <a:rPr lang="en-US" sz="1000" kern="1200" dirty="0">
                    <a:solidFill>
                      <a:schemeClr val="tx1"/>
                    </a:solidFill>
                    <a:effectLst/>
                    <a:latin typeface="+mn-lt"/>
                    <a:ea typeface="+mn-ea"/>
                    <a:cs typeface="+mn-cs"/>
                  </a:rPr>
                  <a:t>Lead acid</a:t>
                </a:r>
                <a:r>
                  <a:rPr lang="he-IL" sz="1000" kern="1200" dirty="0">
                    <a:solidFill>
                      <a:schemeClr val="tx1"/>
                    </a:solidFill>
                    <a:effectLst/>
                    <a:latin typeface="+mn-lt"/>
                    <a:ea typeface="+mn-ea"/>
                    <a:cs typeface="+mn-cs"/>
                  </a:rPr>
                  <a:t>, וממיר (נדגיש שזוהי החלופה הזולה ביותר מבין החלופות המוצעות).</a:t>
                </a:r>
              </a:p>
              <a:p>
                <a:pPr rtl="1"/>
                <a:r>
                  <a:rPr lang="he-IL" sz="1000" kern="1200" dirty="0">
                    <a:solidFill>
                      <a:schemeClr val="tx1"/>
                    </a:solidFill>
                    <a:effectLst/>
                    <a:latin typeface="+mn-lt"/>
                    <a:ea typeface="+mn-ea"/>
                    <a:cs typeface="+mn-cs"/>
                  </a:rPr>
                  <a:t>מאמר שני מציע אופטימיזציה עבור </a:t>
                </a:r>
                <a:r>
                  <a:rPr lang="en-US" sz="1000" kern="1200" dirty="0" err="1">
                    <a:solidFill>
                      <a:schemeClr val="tx1"/>
                    </a:solidFill>
                    <a:effectLst/>
                    <a:latin typeface="+mn-lt"/>
                    <a:ea typeface="+mn-ea"/>
                    <a:cs typeface="+mn-cs"/>
                  </a:rPr>
                  <a:t>Pimpri</a:t>
                </a:r>
                <a:r>
                  <a:rPr lang="he-IL" sz="1000" kern="1200" dirty="0">
                    <a:solidFill>
                      <a:schemeClr val="tx1"/>
                    </a:solidFill>
                    <a:effectLst/>
                    <a:latin typeface="+mn-lt"/>
                    <a:ea typeface="+mn-ea"/>
                    <a:cs typeface="+mn-cs"/>
                  </a:rPr>
                  <a:t> במדינה </a:t>
                </a:r>
                <a:r>
                  <a:rPr lang="en-US" sz="1000" kern="1200" dirty="0">
                    <a:solidFill>
                      <a:schemeClr val="tx1"/>
                    </a:solidFill>
                    <a:effectLst/>
                    <a:latin typeface="+mn-lt"/>
                    <a:ea typeface="+mn-ea"/>
                    <a:cs typeface="+mn-cs"/>
                  </a:rPr>
                  <a:t>Maharashtra</a:t>
                </a:r>
                <a:r>
                  <a:rPr lang="he-IL" sz="1000" kern="1200" dirty="0">
                    <a:solidFill>
                      <a:schemeClr val="tx1"/>
                    </a:solidFill>
                    <a:effectLst/>
                    <a:latin typeface="+mn-lt"/>
                    <a:ea typeface="+mn-ea"/>
                    <a:cs typeface="+mn-cs"/>
                  </a:rPr>
                  <a:t> בהודו. נשים לב כי צריכת האנרגיה הממוצעת של הכפר היא </a:t>
                </a:r>
                <a14:m>
                  <m:oMath xmlns:m="http://schemas.openxmlformats.org/officeDocument/2006/math">
                    <m:r>
                      <a:rPr lang="en-US" sz="1000" i="1" kern="1200">
                        <a:solidFill>
                          <a:schemeClr val="tx1"/>
                        </a:solidFill>
                        <a:effectLst/>
                        <a:latin typeface="Cambria Math" panose="02040503050406030204" pitchFamily="18" charset="0"/>
                        <a:ea typeface="+mn-ea"/>
                        <a:cs typeface="+mn-cs"/>
                      </a:rPr>
                      <m:t>2426</m:t>
                    </m:r>
                    <m:r>
                      <a:rPr lang="en-US" sz="1000" i="1" kern="1200">
                        <a:solidFill>
                          <a:schemeClr val="tx1"/>
                        </a:solidFill>
                        <a:effectLst/>
                        <a:latin typeface="Cambria Math" panose="02040503050406030204" pitchFamily="18" charset="0"/>
                        <a:ea typeface="+mn-ea"/>
                        <a:cs typeface="+mn-cs"/>
                      </a:rPr>
                      <m:t>.</m:t>
                    </m:r>
                    <m:r>
                      <a:rPr lang="en-US" sz="1000" i="1" kern="1200">
                        <a:solidFill>
                          <a:schemeClr val="tx1"/>
                        </a:solidFill>
                        <a:effectLst/>
                        <a:latin typeface="Cambria Math" panose="02040503050406030204" pitchFamily="18" charset="0"/>
                        <a:ea typeface="+mn-ea"/>
                        <a:cs typeface="+mn-cs"/>
                      </a:rPr>
                      <m:t>4</m:t>
                    </m:r>
                    <m:r>
                      <a:rPr lang="en-US" sz="1000" i="1" kern="1200">
                        <a:solidFill>
                          <a:schemeClr val="tx1"/>
                        </a:solidFill>
                        <a:effectLst/>
                        <a:latin typeface="Cambria Math" panose="02040503050406030204" pitchFamily="18" charset="0"/>
                        <a:ea typeface="+mn-ea"/>
                        <a:cs typeface="+mn-cs"/>
                      </a:rPr>
                      <m:t> </m:t>
                    </m:r>
                    <m:r>
                      <a:rPr lang="en-US" sz="1000" i="1" kern="1200">
                        <a:solidFill>
                          <a:schemeClr val="tx1"/>
                        </a:solidFill>
                        <a:effectLst/>
                        <a:latin typeface="Cambria Math" panose="02040503050406030204" pitchFamily="18" charset="0"/>
                        <a:ea typeface="+mn-ea"/>
                        <a:cs typeface="+mn-cs"/>
                      </a:rPr>
                      <m:t>𝑘𝑊</m:t>
                    </m:r>
                    <m:r>
                      <a:rPr lang="en-US" sz="1000" i="1" kern="1200">
                        <a:solidFill>
                          <a:schemeClr val="tx1"/>
                        </a:solidFill>
                        <a:effectLst/>
                        <a:latin typeface="Cambria Math" panose="02040503050406030204" pitchFamily="18" charset="0"/>
                        <a:ea typeface="+mn-ea"/>
                        <a:cs typeface="+mn-cs"/>
                      </a:rPr>
                      <m:t>h</m:t>
                    </m:r>
                    <m:r>
                      <a:rPr lang="en-US" sz="1000" i="1" kern="1200">
                        <a:solidFill>
                          <a:schemeClr val="tx1"/>
                        </a:solidFill>
                        <a:effectLst/>
                        <a:latin typeface="Cambria Math" panose="02040503050406030204" pitchFamily="18" charset="0"/>
                        <a:ea typeface="+mn-ea"/>
                        <a:cs typeface="+mn-cs"/>
                      </a:rPr>
                      <m:t>/</m:t>
                    </m:r>
                    <m:r>
                      <a:rPr lang="en-US" sz="1000" i="1" kern="1200">
                        <a:solidFill>
                          <a:schemeClr val="tx1"/>
                        </a:solidFill>
                        <a:effectLst/>
                        <a:latin typeface="Cambria Math" panose="02040503050406030204" pitchFamily="18" charset="0"/>
                        <a:ea typeface="+mn-ea"/>
                        <a:cs typeface="+mn-cs"/>
                      </a:rPr>
                      <m:t>𝑑𝑎𝑦</m:t>
                    </m:r>
                  </m:oMath>
                </a14:m>
                <a:r>
                  <a:rPr lang="he-IL" sz="1000" kern="1200" dirty="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במערכת המוצגת ישנו שימוש בתאים פוטו וולטאיים, טורבינות רוח, סוללה, ממיר, גנרטור דיזל, תא דלק עם יחידת אלקטרוליזר ומכל מימן וגנרטור מתודלק בביו-גז. כותבי המאמר טוענים כי המערכת עדיין נשאר מבוססת אנרגיה מתחדשת מכיוון שהגנרטור על בסיס דיזל פועל רק 231 שעות בשנה בעוד שעות הפעילות הסולאריות גבוהות בהרבה ועומדות על 4410 שעות בשנה.</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כי קיבלנו עלות תפעול נמוכה משני המאמרים אך עלות הקמה גבוהה משמעותית יחסית לשני המאמרים. הדבר הגיוני מכיוון שהאופטימיזציה שלנו נעשתה לפי עלות התפעול ולא התחשבה כלל בעלות ההקמה. בנוסף, עלות הקמה של גנרטור הפועל על בסיס ביו-גז נמוכה משמעותית מעלות הקמת החלופות האחרות ומכיוון שאנו לא מציעים חלופה כזו קיבלנו עלות הקמה גבוהה במיוחד.</a:t>
                </a:r>
                <a:endParaRPr lang="en-US" sz="10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גיא</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ננתח שני מאמרים המתארים מקרי בוחן של מערכות אנרגיה מתחדשות. מאמרים אלה מתבססים על אופטימיזציה לפי מודל הנקרא </a:t>
                </a:r>
                <a:r>
                  <a:rPr lang="en-US" sz="1000" kern="1200" dirty="0">
                    <a:solidFill>
                      <a:schemeClr val="tx1"/>
                    </a:solidFill>
                    <a:effectLst/>
                    <a:latin typeface="+mn-lt"/>
                    <a:ea typeface="+mn-ea"/>
                    <a:cs typeface="+mn-cs"/>
                  </a:rPr>
                  <a:t>HOMER (Hybrid Optimization Model for Electric Renewables)</a:t>
                </a:r>
                <a:r>
                  <a:rPr lang="he-IL" sz="1000" kern="1200" dirty="0">
                    <a:solidFill>
                      <a:schemeClr val="tx1"/>
                    </a:solidFill>
                    <a:effectLst/>
                    <a:latin typeface="+mn-lt"/>
                    <a:ea typeface="+mn-ea"/>
                    <a:cs typeface="+mn-cs"/>
                  </a:rPr>
                  <a:t>. לבסוף, נבצע השוואה בין ניתוחי העלויות של פרויקט זה לבין מקרי הבוחן.</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מאמר ראשון מציע אופטימיזציה עבור הכפר </a:t>
                </a:r>
                <a:r>
                  <a:rPr lang="en-US" sz="1000" kern="1200" dirty="0">
                    <a:solidFill>
                      <a:schemeClr val="tx1"/>
                    </a:solidFill>
                    <a:effectLst/>
                    <a:latin typeface="+mn-lt"/>
                    <a:ea typeface="+mn-ea"/>
                    <a:cs typeface="+mn-cs"/>
                  </a:rPr>
                  <a:t>Leopard beach</a:t>
                </a:r>
                <a:r>
                  <a:rPr lang="he-IL" sz="1000" kern="1200" dirty="0">
                    <a:solidFill>
                      <a:schemeClr val="tx1"/>
                    </a:solidFill>
                    <a:effectLst/>
                    <a:latin typeface="+mn-lt"/>
                    <a:ea typeface="+mn-ea"/>
                    <a:cs typeface="+mn-cs"/>
                  </a:rPr>
                  <a:t> במחוז </a:t>
                </a:r>
                <a:r>
                  <a:rPr lang="en-US" sz="1000" kern="1200" dirty="0" err="1">
                    <a:solidFill>
                      <a:schemeClr val="tx1"/>
                    </a:solidFill>
                    <a:effectLst/>
                    <a:latin typeface="+mn-lt"/>
                    <a:ea typeface="+mn-ea"/>
                    <a:cs typeface="+mn-cs"/>
                  </a:rPr>
                  <a:t>Hongsibao</a:t>
                </a:r>
                <a:r>
                  <a:rPr lang="he-IL" sz="1000" kern="1200" dirty="0">
                    <a:solidFill>
                      <a:schemeClr val="tx1"/>
                    </a:solidFill>
                    <a:effectLst/>
                    <a:latin typeface="+mn-lt"/>
                    <a:ea typeface="+mn-ea"/>
                    <a:cs typeface="+mn-cs"/>
                  </a:rPr>
                  <a:t> בעיר </a:t>
                </a:r>
                <a:r>
                  <a:rPr lang="en-US" sz="1000" kern="1200" dirty="0" err="1">
                    <a:solidFill>
                      <a:schemeClr val="tx1"/>
                    </a:solidFill>
                    <a:effectLst/>
                    <a:latin typeface="+mn-lt"/>
                    <a:ea typeface="+mn-ea"/>
                    <a:cs typeface="+mn-cs"/>
                  </a:rPr>
                  <a:t>Wuzhong</a:t>
                </a:r>
                <a:r>
                  <a:rPr lang="he-IL" sz="1000" kern="1200" dirty="0">
                    <a:solidFill>
                      <a:schemeClr val="tx1"/>
                    </a:solidFill>
                    <a:effectLst/>
                    <a:latin typeface="+mn-lt"/>
                    <a:ea typeface="+mn-ea"/>
                    <a:cs typeface="+mn-cs"/>
                  </a:rPr>
                  <a:t> בסין. נשים לב כי את האופטימיזציה, כותבי המאמר עשו לפי צריכת אנרגיה של </a:t>
                </a:r>
                <a:r>
                  <a:rPr lang="en-US" sz="1000" i="0" kern="1200">
                    <a:solidFill>
                      <a:schemeClr val="tx1"/>
                    </a:solidFill>
                    <a:effectLst/>
                    <a:latin typeface="+mn-lt"/>
                    <a:ea typeface="+mn-ea"/>
                    <a:cs typeface="+mn-cs"/>
                  </a:rPr>
                  <a:t>620 𝑘𝑊ℎ/𝑑𝑎𝑦</a:t>
                </a:r>
                <a:r>
                  <a:rPr lang="he-IL" sz="1000" kern="1200" dirty="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במאמר זה,מוצגות העלויות עבור החלופות השונות. עבור החלופה הראשונה שכותבי המאמר מציעים - חווה סולארית, טורבינות רוח, גנרטור על בסיס ביו-גז ומערך אגירה הכולל בטריות </a:t>
                </a:r>
                <a:r>
                  <a:rPr lang="en-US" sz="1000" kern="1200" dirty="0">
                    <a:solidFill>
                      <a:schemeClr val="tx1"/>
                    </a:solidFill>
                    <a:effectLst/>
                    <a:latin typeface="+mn-lt"/>
                    <a:ea typeface="+mn-ea"/>
                    <a:cs typeface="+mn-cs"/>
                  </a:rPr>
                  <a:t>Lead acid</a:t>
                </a:r>
                <a:r>
                  <a:rPr lang="he-IL" sz="1000" kern="1200" dirty="0">
                    <a:solidFill>
                      <a:schemeClr val="tx1"/>
                    </a:solidFill>
                    <a:effectLst/>
                    <a:latin typeface="+mn-lt"/>
                    <a:ea typeface="+mn-ea"/>
                    <a:cs typeface="+mn-cs"/>
                  </a:rPr>
                  <a:t>, וממיר (נדגיש שזוהי החלופה הזולה ביותר מבין החלופות המוצעות</a:t>
                </a:r>
                <a:r>
                  <a:rPr lang="he-IL" sz="1000" kern="1200" dirty="0" smtClean="0">
                    <a:solidFill>
                      <a:schemeClr val="tx1"/>
                    </a:solidFill>
                    <a:effectLst/>
                    <a:latin typeface="+mn-lt"/>
                    <a:ea typeface="+mn-ea"/>
                    <a:cs typeface="+mn-cs"/>
                  </a:rPr>
                  <a:t>).</a:t>
                </a:r>
              </a:p>
              <a:p>
                <a:pPr rtl="1"/>
                <a:r>
                  <a:rPr lang="he-IL" sz="1000" kern="1200" dirty="0" smtClean="0">
                    <a:solidFill>
                      <a:schemeClr val="tx1"/>
                    </a:solidFill>
                    <a:effectLst/>
                    <a:latin typeface="+mn-lt"/>
                    <a:ea typeface="+mn-ea"/>
                    <a:cs typeface="+mn-cs"/>
                  </a:rPr>
                  <a:t>מאמר שני מציע אופטימיזציה עבור </a:t>
                </a:r>
                <a:r>
                  <a:rPr lang="en-US" sz="1000" kern="1200" dirty="0" err="1">
                    <a:solidFill>
                      <a:schemeClr val="tx1"/>
                    </a:solidFill>
                    <a:effectLst/>
                    <a:latin typeface="+mn-lt"/>
                    <a:ea typeface="+mn-ea"/>
                    <a:cs typeface="+mn-cs"/>
                  </a:rPr>
                  <a:t>Pimpri</a:t>
                </a:r>
                <a:r>
                  <a:rPr lang="he-IL" sz="1000" kern="1200" dirty="0">
                    <a:solidFill>
                      <a:schemeClr val="tx1"/>
                    </a:solidFill>
                    <a:effectLst/>
                    <a:latin typeface="+mn-lt"/>
                    <a:ea typeface="+mn-ea"/>
                    <a:cs typeface="+mn-cs"/>
                  </a:rPr>
                  <a:t> במדינה </a:t>
                </a:r>
                <a:r>
                  <a:rPr lang="en-US" sz="1000" kern="1200" dirty="0">
                    <a:solidFill>
                      <a:schemeClr val="tx1"/>
                    </a:solidFill>
                    <a:effectLst/>
                    <a:latin typeface="+mn-lt"/>
                    <a:ea typeface="+mn-ea"/>
                    <a:cs typeface="+mn-cs"/>
                  </a:rPr>
                  <a:t>Maharashtra</a:t>
                </a:r>
                <a:r>
                  <a:rPr lang="he-IL" sz="1000" kern="1200" dirty="0">
                    <a:solidFill>
                      <a:schemeClr val="tx1"/>
                    </a:solidFill>
                    <a:effectLst/>
                    <a:latin typeface="+mn-lt"/>
                    <a:ea typeface="+mn-ea"/>
                    <a:cs typeface="+mn-cs"/>
                  </a:rPr>
                  <a:t> בהודו. נשים לב כי צריכת האנרגיה הממוצעת של הכפר היא </a:t>
                </a:r>
                <a:r>
                  <a:rPr lang="en-US" sz="1000" i="0" kern="1200">
                    <a:solidFill>
                      <a:schemeClr val="tx1"/>
                    </a:solidFill>
                    <a:effectLst/>
                    <a:latin typeface="+mn-lt"/>
                    <a:ea typeface="+mn-ea"/>
                    <a:cs typeface="+mn-cs"/>
                  </a:rPr>
                  <a:t>2426.4 𝑘𝑊ℎ/𝑑𝑎𝑦</a:t>
                </a:r>
                <a:r>
                  <a:rPr lang="he-IL" sz="1000" kern="1200" dirty="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במערכת המוצגת ישנו שימוש בתאים פוטו וולטאיים, טורבינות רוח, סוללה, ממיר, גנרטור דיזל, תא דלק עם יחידת אלקטרוליזר ומכל מימן וגנרטור מתודלק בביו-גז. כותבי המאמר טוענים כי המערכת עדיין נשאר מבוססת אנרגיה מתחדשת מכיוון שהגנרטור על בסיס דיזל פועל רק 231 שעות בשנה בעוד שעות הפעילות הסולאריות גבוהות בהרבה ועומדות על 4410 שעות בשנה.</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כי קיבלנו עלות תפעול נמוכה משני המאמרים אך עלות הקמה גבוהה משמעותית יחסית לשני המאמרים. הדבר הגיוני מכיוון שהאופטימיזציה שלנו נעשתה לפי עלות התפעול ולא התחשבה כלל בעלות ההקמה. בנוסף, עלות הקמה של גנרטור הפועל על בסיס ביו-גז נמוכה משמעותית מעלות הקמת החלופות האחרות ומכיוון שאנו לא מציעים חלופה כזו קיבלנו עלות הקמה גבוהה במיוחד</a:t>
                </a:r>
                <a:r>
                  <a:rPr lang="he-IL" sz="1000" kern="1200" dirty="0" smtClean="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10"/>
          </p:nvPr>
        </p:nvSpPr>
        <p:spPr/>
        <p:txBody>
          <a:bodyPr/>
          <a:lstStyle/>
          <a:p>
            <a:fld id="{4B029361-0720-49BC-8BD1-195EB88ED4D1}" type="slidenum">
              <a:rPr lang="he-IL" smtClean="0"/>
              <a:t>23</a:t>
            </a:fld>
            <a:endParaRPr lang="he-IL"/>
          </a:p>
        </p:txBody>
      </p:sp>
    </p:spTree>
    <p:extLst>
      <p:ext uri="{BB962C8B-B14F-4D97-AF65-F5344CB8AC3E}">
        <p14:creationId xmlns:p14="http://schemas.microsoft.com/office/powerpoint/2010/main" val="3111183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rtl="1"/>
                <a:r>
                  <a:rPr lang="he-IL" sz="1000" b="1" kern="1200" dirty="0">
                    <a:solidFill>
                      <a:schemeClr val="tx1"/>
                    </a:solidFill>
                    <a:effectLst/>
                    <a:latin typeface="+mn-lt"/>
                    <a:ea typeface="+mn-ea"/>
                    <a:cs typeface="+mn-cs"/>
                  </a:rPr>
                  <a:t>גיא</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כי ניתן לחשב עלויות אלה לאורך זמן החיים של המערכת. אורך החיים של מערכות אנרגיה מתחדשת נע בטווח הזמן של </a:t>
                </a:r>
                <a:r>
                  <a:rPr lang="en-US" sz="1000" kern="1200" dirty="0">
                    <a:solidFill>
                      <a:schemeClr val="tx1"/>
                    </a:solidFill>
                    <a:effectLst/>
                    <a:latin typeface="+mn-lt"/>
                    <a:ea typeface="+mn-ea"/>
                    <a:cs typeface="+mn-cs"/>
                  </a:rPr>
                  <a:t>20 – 30</a:t>
                </a:r>
                <a:r>
                  <a:rPr lang="he-IL" sz="1000" kern="1200" dirty="0">
                    <a:solidFill>
                      <a:schemeClr val="tx1"/>
                    </a:solidFill>
                    <a:effectLst/>
                    <a:latin typeface="+mn-lt"/>
                    <a:ea typeface="+mn-ea"/>
                    <a:cs typeface="+mn-cs"/>
                  </a:rPr>
                  <a:t> שנים. לכן נחשב את העלות הכוללת לאורך טווח הזמן הזה. בחישוב שלנו ניקח כמקדם את </a:t>
                </a:r>
                <a14:m>
                  <m:oMath xmlns:m="http://schemas.openxmlformats.org/officeDocument/2006/math">
                    <m:r>
                      <a:rPr lang="en-US" sz="1000" i="1" kern="1200">
                        <a:solidFill>
                          <a:schemeClr val="tx1"/>
                        </a:solidFill>
                        <a:effectLst/>
                        <a:latin typeface="Cambria Math" panose="02040503050406030204" pitchFamily="18" charset="0"/>
                        <a:ea typeface="+mn-ea"/>
                        <a:cs typeface="+mn-cs"/>
                      </a:rPr>
                      <m:t>𝛼</m:t>
                    </m:r>
                    <m:r>
                      <a:rPr lang="en-US" sz="1000" i="1" kern="1200">
                        <a:solidFill>
                          <a:schemeClr val="tx1"/>
                        </a:solidFill>
                        <a:effectLst/>
                        <a:latin typeface="Cambria Math" panose="02040503050406030204" pitchFamily="18" charset="0"/>
                        <a:ea typeface="+mn-ea"/>
                        <a:cs typeface="+mn-cs"/>
                      </a:rPr>
                      <m:t>=</m:t>
                    </m:r>
                    <m:r>
                      <a:rPr lang="en-US" sz="1000" i="1" kern="1200">
                        <a:solidFill>
                          <a:schemeClr val="tx1"/>
                        </a:solidFill>
                        <a:effectLst/>
                        <a:latin typeface="Cambria Math" panose="02040503050406030204" pitchFamily="18" charset="0"/>
                        <a:ea typeface="+mn-ea"/>
                        <a:cs typeface="+mn-cs"/>
                      </a:rPr>
                      <m:t>1</m:t>
                    </m:r>
                    <m:r>
                      <a:rPr lang="en-US" sz="1000" i="1" kern="1200">
                        <a:solidFill>
                          <a:schemeClr val="tx1"/>
                        </a:solidFill>
                        <a:effectLst/>
                        <a:latin typeface="Cambria Math" panose="02040503050406030204" pitchFamily="18" charset="0"/>
                        <a:ea typeface="+mn-ea"/>
                        <a:cs typeface="+mn-cs"/>
                      </a:rPr>
                      <m:t>.</m:t>
                    </m:r>
                    <m:r>
                      <a:rPr lang="en-US" sz="1000" i="1" kern="1200">
                        <a:solidFill>
                          <a:schemeClr val="tx1"/>
                        </a:solidFill>
                        <a:effectLst/>
                        <a:latin typeface="Cambria Math" panose="02040503050406030204" pitchFamily="18" charset="0"/>
                        <a:ea typeface="+mn-ea"/>
                        <a:cs typeface="+mn-cs"/>
                      </a:rPr>
                      <m:t>02311</m:t>
                    </m:r>
                  </m:oMath>
                </a14:m>
                <a:r>
                  <a:rPr lang="he-IL" sz="1000" kern="1200" dirty="0">
                    <a:solidFill>
                      <a:schemeClr val="tx1"/>
                    </a:solidFill>
                    <a:effectLst/>
                    <a:latin typeface="+mn-lt"/>
                    <a:ea typeface="+mn-ea"/>
                    <a:cs typeface="+mn-cs"/>
                  </a:rPr>
                  <a:t> שמייצג את הריבית בארה"ב בשנת 2020,</a:t>
                </a:r>
                <a:r>
                  <a:rPr lang="he-IL" sz="1000" kern="1200" baseline="0" dirty="0">
                    <a:solidFill>
                      <a:schemeClr val="tx1"/>
                    </a:solidFill>
                    <a:effectLst/>
                    <a:latin typeface="+mn-lt"/>
                    <a:ea typeface="+mn-ea"/>
                    <a:cs typeface="+mn-cs"/>
                  </a:rPr>
                  <a:t> כך שערך הכסף עולה לאורך זמן.</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ניתן לראות כי במידה והמערכת עבורה עושים את האופטימיזציה מיועדת לשימוש לאורך פרק זמן ארוך יותר מהזמנים המוצגים, המערכת שלנו יותר זולה למימוש מהמערכות המוצגות במאמרים, כפי שניתן לראות בנקודות החיתוך, וההפרש הולך וגדל.</a:t>
                </a:r>
                <a:endParaRPr lang="en-US" sz="1000" kern="1200" dirty="0">
                  <a:solidFill>
                    <a:schemeClr val="tx1"/>
                  </a:solidFill>
                  <a:effectLst/>
                  <a:latin typeface="+mn-lt"/>
                  <a:ea typeface="+mn-ea"/>
                  <a:cs typeface="+mn-cs"/>
                </a:endParaRPr>
              </a:p>
              <a:p>
                <a:endParaRPr lang="he-IL" sz="1000" dirty="0"/>
              </a:p>
            </p:txBody>
          </p:sp>
        </mc:Choice>
        <mc:Fallback xmlns="">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גיא</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כי ניתן לחשב עלויות אלה לאורך זמן החיים של המערכת. אורך החיים של מערכות אנרגיה מתחדשת נע בטווח הזמן של </a:t>
                </a:r>
                <a:r>
                  <a:rPr lang="en-US" sz="1000" kern="1200" dirty="0">
                    <a:solidFill>
                      <a:schemeClr val="tx1"/>
                    </a:solidFill>
                    <a:effectLst/>
                    <a:latin typeface="+mn-lt"/>
                    <a:ea typeface="+mn-ea"/>
                    <a:cs typeface="+mn-cs"/>
                  </a:rPr>
                  <a:t>20 – 30</a:t>
                </a:r>
                <a:r>
                  <a:rPr lang="he-IL" sz="1000" kern="1200" dirty="0">
                    <a:solidFill>
                      <a:schemeClr val="tx1"/>
                    </a:solidFill>
                    <a:effectLst/>
                    <a:latin typeface="+mn-lt"/>
                    <a:ea typeface="+mn-ea"/>
                    <a:cs typeface="+mn-cs"/>
                  </a:rPr>
                  <a:t> שנים. לכן נחשב את העלות הכוללת לאורך טווח הזמן הזה. בחישוב שלנו ניקח כמקדם את </a:t>
                </a:r>
                <a:r>
                  <a:rPr lang="en-US" sz="1000" i="0" kern="1200">
                    <a:solidFill>
                      <a:schemeClr val="tx1"/>
                    </a:solidFill>
                    <a:effectLst/>
                    <a:latin typeface="+mn-lt"/>
                    <a:ea typeface="+mn-ea"/>
                    <a:cs typeface="+mn-cs"/>
                  </a:rPr>
                  <a:t>𝛼=1.02311</a:t>
                </a:r>
                <a:r>
                  <a:rPr lang="he-IL" sz="1000" kern="1200" dirty="0">
                    <a:solidFill>
                      <a:schemeClr val="tx1"/>
                    </a:solidFill>
                    <a:effectLst/>
                    <a:latin typeface="+mn-lt"/>
                    <a:ea typeface="+mn-ea"/>
                    <a:cs typeface="+mn-cs"/>
                  </a:rPr>
                  <a:t> שמייצג את הריבית בארה"ב בשנת 2020.</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ניתן לראות כי במידה והמערכת עבורה עושים את האופטימיזציה מיועדת לשימוש לאורך פרק זמן ארוך יותר מהזמנים המוצגים, המערכת שלנו יותר זולה למימוש מהמערכות המוצגות במאמרים.</a:t>
                </a:r>
                <a:endParaRPr lang="en-US" sz="1000" kern="1200" dirty="0">
                  <a:solidFill>
                    <a:schemeClr val="tx1"/>
                  </a:solidFill>
                  <a:effectLst/>
                  <a:latin typeface="+mn-lt"/>
                  <a:ea typeface="+mn-ea"/>
                  <a:cs typeface="+mn-cs"/>
                </a:endParaRPr>
              </a:p>
              <a:p>
                <a:endParaRPr lang="he-IL" sz="1000" dirty="0"/>
              </a:p>
            </p:txBody>
          </p:sp>
        </mc:Fallback>
      </mc:AlternateContent>
      <p:sp>
        <p:nvSpPr>
          <p:cNvPr id="4" name="Slide Number Placeholder 3"/>
          <p:cNvSpPr>
            <a:spLocks noGrp="1"/>
          </p:cNvSpPr>
          <p:nvPr>
            <p:ph type="sldNum" sz="quarter" idx="10"/>
          </p:nvPr>
        </p:nvSpPr>
        <p:spPr/>
        <p:txBody>
          <a:bodyPr/>
          <a:lstStyle/>
          <a:p>
            <a:fld id="{4B029361-0720-49BC-8BD1-195EB88ED4D1}" type="slidenum">
              <a:rPr lang="he-IL" smtClean="0"/>
              <a:t>24</a:t>
            </a:fld>
            <a:endParaRPr lang="he-IL"/>
          </a:p>
        </p:txBody>
      </p:sp>
    </p:spTree>
    <p:extLst>
      <p:ext uri="{BB962C8B-B14F-4D97-AF65-F5344CB8AC3E}">
        <p14:creationId xmlns:p14="http://schemas.microsoft.com/office/powerpoint/2010/main" val="599364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rtl="1"/>
                <a:r>
                  <a:rPr lang="he-IL" sz="1000" b="1" kern="1200" dirty="0">
                    <a:solidFill>
                      <a:schemeClr val="tx1"/>
                    </a:solidFill>
                    <a:effectLst/>
                    <a:latin typeface="+mn-lt"/>
                    <a:ea typeface="+mn-ea"/>
                    <a:cs typeface="+mn-cs"/>
                  </a:rPr>
                  <a:t>גיא</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באיור כי עבור ערכי ריבית משתנים (בחנו גם עליות וגם ירידות בערך הכסף), כמעט בכל המקרים האופטימיזציה שלנו מניבה עלות כוללת זולה יותר לאורך זמן חיי המערכת.</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עבור ריבית של </a:t>
                </a:r>
                <a14:m>
                  <m:oMath xmlns:m="http://schemas.openxmlformats.org/officeDocument/2006/math">
                    <m:r>
                      <a:rPr lang="en-US" sz="1000" i="1" kern="1200">
                        <a:solidFill>
                          <a:schemeClr val="tx1"/>
                        </a:solidFill>
                        <a:effectLst/>
                        <a:latin typeface="Cambria Math" panose="02040503050406030204" pitchFamily="18" charset="0"/>
                        <a:ea typeface="+mn-ea"/>
                        <a:cs typeface="+mn-cs"/>
                      </a:rPr>
                      <m:t>−</m:t>
                    </m:r>
                    <m:r>
                      <a:rPr lang="en-US" sz="1000" i="1" kern="1200">
                        <a:solidFill>
                          <a:schemeClr val="tx1"/>
                        </a:solidFill>
                        <a:effectLst/>
                        <a:latin typeface="Cambria Math" panose="02040503050406030204" pitchFamily="18" charset="0"/>
                        <a:ea typeface="+mn-ea"/>
                        <a:cs typeface="+mn-cs"/>
                      </a:rPr>
                      <m:t>10</m:t>
                    </m:r>
                    <m:r>
                      <a:rPr lang="en-US" sz="1000" i="1" kern="1200">
                        <a:solidFill>
                          <a:schemeClr val="tx1"/>
                        </a:solidFill>
                        <a:effectLst/>
                        <a:latin typeface="Cambria Math" panose="02040503050406030204" pitchFamily="18" charset="0"/>
                        <a:ea typeface="+mn-ea"/>
                        <a:cs typeface="+mn-cs"/>
                      </a:rPr>
                      <m:t>%</m:t>
                    </m:r>
                  </m:oMath>
                </a14:m>
                <a:r>
                  <a:rPr lang="he-IL" sz="1000" kern="1200" dirty="0">
                    <a:solidFill>
                      <a:schemeClr val="tx1"/>
                    </a:solidFill>
                    <a:effectLst/>
                    <a:latin typeface="+mn-lt"/>
                    <a:ea typeface="+mn-ea"/>
                    <a:cs typeface="+mn-cs"/>
                  </a:rPr>
                  <a:t>  (כלומר עבור ירידה של </a:t>
                </a:r>
                <a14:m>
                  <m:oMath xmlns:m="http://schemas.openxmlformats.org/officeDocument/2006/math">
                    <m:r>
                      <a:rPr lang="en-US" sz="1000" i="1" kern="1200">
                        <a:solidFill>
                          <a:schemeClr val="tx1"/>
                        </a:solidFill>
                        <a:effectLst/>
                        <a:latin typeface="Cambria Math" panose="02040503050406030204" pitchFamily="18" charset="0"/>
                        <a:ea typeface="+mn-ea"/>
                        <a:cs typeface="+mn-cs"/>
                      </a:rPr>
                      <m:t>𝛼</m:t>
                    </m:r>
                    <m:r>
                      <a:rPr lang="en-US" sz="1000" i="1" kern="1200">
                        <a:solidFill>
                          <a:schemeClr val="tx1"/>
                        </a:solidFill>
                        <a:effectLst/>
                        <a:latin typeface="Cambria Math" panose="02040503050406030204" pitchFamily="18" charset="0"/>
                        <a:ea typeface="+mn-ea"/>
                        <a:cs typeface="+mn-cs"/>
                      </a:rPr>
                      <m:t>=</m:t>
                    </m:r>
                    <m:r>
                      <a:rPr lang="en-US" sz="1000" i="1" kern="1200">
                        <a:solidFill>
                          <a:schemeClr val="tx1"/>
                        </a:solidFill>
                        <a:effectLst/>
                        <a:latin typeface="Cambria Math" panose="02040503050406030204" pitchFamily="18" charset="0"/>
                        <a:ea typeface="+mn-ea"/>
                        <a:cs typeface="+mn-cs"/>
                      </a:rPr>
                      <m:t>0</m:t>
                    </m:r>
                    <m:r>
                      <a:rPr lang="en-US" sz="1000" i="1" kern="1200">
                        <a:solidFill>
                          <a:schemeClr val="tx1"/>
                        </a:solidFill>
                        <a:effectLst/>
                        <a:latin typeface="Cambria Math" panose="02040503050406030204" pitchFamily="18" charset="0"/>
                        <a:ea typeface="+mn-ea"/>
                        <a:cs typeface="+mn-cs"/>
                      </a:rPr>
                      <m:t>.</m:t>
                    </m:r>
                    <m:r>
                      <a:rPr lang="en-US" sz="1000" i="1" kern="1200">
                        <a:solidFill>
                          <a:schemeClr val="tx1"/>
                        </a:solidFill>
                        <a:effectLst/>
                        <a:latin typeface="Cambria Math" panose="02040503050406030204" pitchFamily="18" charset="0"/>
                        <a:ea typeface="+mn-ea"/>
                        <a:cs typeface="+mn-cs"/>
                      </a:rPr>
                      <m:t>9</m:t>
                    </m:r>
                  </m:oMath>
                </a14:m>
                <a:r>
                  <a:rPr lang="he-IL" sz="1000" kern="1200" dirty="0">
                    <a:solidFill>
                      <a:schemeClr val="tx1"/>
                    </a:solidFill>
                    <a:effectLst/>
                    <a:latin typeface="+mn-lt"/>
                    <a:ea typeface="+mn-ea"/>
                    <a:cs typeface="+mn-cs"/>
                  </a:rPr>
                  <a:t> כל שנה בערך הכסף) הדבר לא מתקיים בטווח הזמן של 30 שנים אך ניתן לראות מהגרפים כי אם נחכה לטווח זמן גדול יותר הדבר יתקיים גם עבור ריבית זו,</a:t>
                </a:r>
                <a:r>
                  <a:rPr lang="he-IL" sz="1000" kern="1200" baseline="0" dirty="0">
                    <a:solidFill>
                      <a:schemeClr val="tx1"/>
                    </a:solidFill>
                    <a:effectLst/>
                    <a:latin typeface="+mn-lt"/>
                    <a:ea typeface="+mn-ea"/>
                    <a:cs typeface="+mn-cs"/>
                  </a:rPr>
                  <a:t> ככל הנראה לפי המגמה</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לכן, ניתן להסיק כי האופטימזיציה שמתבצעת לפי עלויות תפעול (בדומה לאופטימיזציה שלנו) היא האופטימיזציה הנכונה והמשתלמת עבור הקמת </a:t>
                </a:r>
                <a:r>
                  <a:rPr lang="en-US" sz="1000" kern="1200" dirty="0">
                    <a:solidFill>
                      <a:schemeClr val="tx1"/>
                    </a:solidFill>
                    <a:effectLst/>
                    <a:latin typeface="+mn-lt"/>
                    <a:ea typeface="+mn-ea"/>
                    <a:cs typeface="+mn-cs"/>
                  </a:rPr>
                  <a:t>mini-grids</a:t>
                </a:r>
                <a:r>
                  <a:rPr lang="he-IL" sz="1000" kern="1200" dirty="0">
                    <a:solidFill>
                      <a:schemeClr val="tx1"/>
                    </a:solidFill>
                    <a:effectLst/>
                    <a:latin typeface="+mn-lt"/>
                    <a:ea typeface="+mn-ea"/>
                    <a:cs typeface="+mn-cs"/>
                  </a:rPr>
                  <a:t> המתבססים על מערכות אנרגיה מתחדשת.</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 </a:t>
                </a:r>
                <a:endParaRPr lang="en-US" sz="1000" kern="1200" dirty="0">
                  <a:solidFill>
                    <a:schemeClr val="tx1"/>
                  </a:solidFill>
                  <a:effectLst/>
                  <a:latin typeface="+mn-lt"/>
                  <a:ea typeface="+mn-ea"/>
                  <a:cs typeface="+mn-cs"/>
                </a:endParaRPr>
              </a:p>
              <a:p>
                <a:endParaRPr lang="he-IL" sz="1000" dirty="0"/>
              </a:p>
            </p:txBody>
          </p:sp>
        </mc:Choice>
        <mc:Fallback xmlns="">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גיא</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באיור כי עבור אינפלציות שונות כמעט תמיד האופטימיזציה שלנו נמצאת מתחת למאמרים. כלומר, האופטימיזציה שלנו יותר זולה מהאופטימיזציות המתוארות במאמרים ברוב המקרים.</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עבור ריבית של </a:t>
                </a:r>
                <a:r>
                  <a:rPr lang="en-US" sz="1000" i="0" kern="1200">
                    <a:solidFill>
                      <a:schemeClr val="tx1"/>
                    </a:solidFill>
                    <a:effectLst/>
                    <a:latin typeface="+mn-lt"/>
                    <a:ea typeface="+mn-ea"/>
                    <a:cs typeface="+mn-cs"/>
                  </a:rPr>
                  <a:t>−10%</a:t>
                </a:r>
                <a:r>
                  <a:rPr lang="he-IL" sz="1000" kern="1200" dirty="0">
                    <a:solidFill>
                      <a:schemeClr val="tx1"/>
                    </a:solidFill>
                    <a:effectLst/>
                    <a:latin typeface="+mn-lt"/>
                    <a:ea typeface="+mn-ea"/>
                    <a:cs typeface="+mn-cs"/>
                  </a:rPr>
                  <a:t>  (כלומר עבור </a:t>
                </a:r>
                <a:r>
                  <a:rPr lang="en-US" sz="1000" i="0" kern="1200">
                    <a:solidFill>
                      <a:schemeClr val="tx1"/>
                    </a:solidFill>
                    <a:effectLst/>
                    <a:latin typeface="+mn-lt"/>
                    <a:ea typeface="+mn-ea"/>
                    <a:cs typeface="+mn-cs"/>
                  </a:rPr>
                  <a:t>𝛼=0.9</a:t>
                </a:r>
                <a:r>
                  <a:rPr lang="he-IL" sz="1000" kern="1200" dirty="0">
                    <a:solidFill>
                      <a:schemeClr val="tx1"/>
                    </a:solidFill>
                    <a:effectLst/>
                    <a:latin typeface="+mn-lt"/>
                    <a:ea typeface="+mn-ea"/>
                    <a:cs typeface="+mn-cs"/>
                  </a:rPr>
                  <a:t>) הדבר לא מתקיים בטווח הזמן של 30 שנים אך ניתן לראות מהגרפים כי אם נחכה לטווח זמן גדול יותר הדבר יתקיים גם עבור ריבית זו.</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לכן, ניתן להסיק כי האופטימזיציה שמתבצעת לפי עלויות תפעול (בדומה לאופטימיזציה שלנו) היא האופטימיזציה הנכונה עבור הקמת </a:t>
                </a:r>
                <a:r>
                  <a:rPr lang="en-US" sz="1000" kern="1200" dirty="0">
                    <a:solidFill>
                      <a:schemeClr val="tx1"/>
                    </a:solidFill>
                    <a:effectLst/>
                    <a:latin typeface="+mn-lt"/>
                    <a:ea typeface="+mn-ea"/>
                    <a:cs typeface="+mn-cs"/>
                  </a:rPr>
                  <a:t>mini-grids</a:t>
                </a:r>
                <a:r>
                  <a:rPr lang="he-IL" sz="1000" kern="1200" dirty="0">
                    <a:solidFill>
                      <a:schemeClr val="tx1"/>
                    </a:solidFill>
                    <a:effectLst/>
                    <a:latin typeface="+mn-lt"/>
                    <a:ea typeface="+mn-ea"/>
                    <a:cs typeface="+mn-cs"/>
                  </a:rPr>
                  <a:t> המתבססים על מערכות אנרגיה מתחדשת.</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 </a:t>
                </a:r>
                <a:endParaRPr lang="en-US" sz="1000" kern="1200" dirty="0">
                  <a:solidFill>
                    <a:schemeClr val="tx1"/>
                  </a:solidFill>
                  <a:effectLst/>
                  <a:latin typeface="+mn-lt"/>
                  <a:ea typeface="+mn-ea"/>
                  <a:cs typeface="+mn-cs"/>
                </a:endParaRPr>
              </a:p>
              <a:p>
                <a:endParaRPr lang="he-IL" sz="1000" dirty="0"/>
              </a:p>
            </p:txBody>
          </p:sp>
        </mc:Fallback>
      </mc:AlternateContent>
      <p:sp>
        <p:nvSpPr>
          <p:cNvPr id="4" name="Slide Number Placeholder 3"/>
          <p:cNvSpPr>
            <a:spLocks noGrp="1"/>
          </p:cNvSpPr>
          <p:nvPr>
            <p:ph type="sldNum" sz="quarter" idx="10"/>
          </p:nvPr>
        </p:nvSpPr>
        <p:spPr/>
        <p:txBody>
          <a:bodyPr/>
          <a:lstStyle/>
          <a:p>
            <a:fld id="{4B029361-0720-49BC-8BD1-195EB88ED4D1}" type="slidenum">
              <a:rPr lang="he-IL" smtClean="0"/>
              <a:t>25</a:t>
            </a:fld>
            <a:endParaRPr lang="he-IL"/>
          </a:p>
        </p:txBody>
      </p:sp>
    </p:spTree>
    <p:extLst>
      <p:ext uri="{BB962C8B-B14F-4D97-AF65-F5344CB8AC3E}">
        <p14:creationId xmlns:p14="http://schemas.microsoft.com/office/powerpoint/2010/main" val="2505830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a:solidFill>
                  <a:schemeClr val="tx1"/>
                </a:solidFill>
                <a:effectLst/>
                <a:latin typeface="+mn-lt"/>
                <a:ea typeface="+mn-ea"/>
                <a:cs typeface="+mn-cs"/>
              </a:rPr>
              <a:t>אלעד</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במהלך ניתוחי המידע בפרויקט, השתמשנו במקורות אנרגיה סולאריים, הידרואלקטריים וטורבינות רוח. נשים לב כי מקור אנרגיה הידרואלקטרי מנוון את הבעיה מכיוון שאמנם עלותו הכי יקרה אך כאשר יש לבית חולים מקור אנרגיה כזה אין צורך בשימוש במקורות אחרים (זהו מקור אמין, רציף ובעל יכולת אספקת חשמל גבוהה). לכן, מקורות האנרגיה העיקריים אשר שימשו לייצור חשמל בפרויקט הינם טורבינות רוח ופאנלים סולאריים.</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במהלך הפרויקט, הצענו שלושה סוגי אופטימיזציות שונים. נשים לב שישנה קפיצה גדולה בעלויות ההקמה והתפעול של מקורות האנרגיה המתחדשת בין הניתוחים השונים. העלייה נובעת מערכי השיא של מקורות האנרגיה. נדגיש כי עבור האופטימיזציה לפי עיקרון ה- </a:t>
            </a:r>
            <a:r>
              <a:rPr lang="en-US" sz="1000" kern="1200" dirty="0">
                <a:solidFill>
                  <a:schemeClr val="tx1"/>
                </a:solidFill>
                <a:effectLst/>
                <a:latin typeface="+mn-lt"/>
                <a:ea typeface="+mn-ea"/>
                <a:cs typeface="+mn-cs"/>
              </a:rPr>
              <a:t>Energy Matching</a:t>
            </a:r>
            <a:r>
              <a:rPr lang="he-IL" sz="1000" kern="1200" dirty="0">
                <a:solidFill>
                  <a:schemeClr val="tx1"/>
                </a:solidFill>
                <a:effectLst/>
                <a:latin typeface="+mn-lt"/>
                <a:ea typeface="+mn-ea"/>
                <a:cs typeface="+mn-cs"/>
              </a:rPr>
              <a:t> קיבלנו עלויות יותר מציאותיות (אך גם עלויות גבוהות במיוחד).</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בנוסף, בהשוואה למאמרים שונים, נשים לב כי קיבלנו עלות תפעול נמוכה יותר אך עלות הקמה גבוהה משמעותית. הדבר הגיוני מכיוון שהאופטימיזציה שלנו נעשתה לפי עלות התפעול ולא התחשבה כלל בעלות ההקמה.</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יתר על כן, במידה והמערכת עבורה עושים את האופטימיזציה מיועדת לשימוש לאורך פרק זמן ארוך, המערכת שלנו יותר זולה למימוש מהמערכות המוצגות במאמרים.</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במהלך ה- </a:t>
            </a:r>
            <a:r>
              <a:rPr lang="en-US" sz="1000" kern="1200" dirty="0">
                <a:solidFill>
                  <a:schemeClr val="tx1"/>
                </a:solidFill>
                <a:effectLst/>
                <a:latin typeface="+mn-lt"/>
                <a:ea typeface="+mn-ea"/>
                <a:cs typeface="+mn-cs"/>
              </a:rPr>
              <a:t>Energy matching</a:t>
            </a:r>
            <a:r>
              <a:rPr lang="he-IL" sz="1000" kern="1200" dirty="0">
                <a:solidFill>
                  <a:schemeClr val="tx1"/>
                </a:solidFill>
                <a:effectLst/>
                <a:latin typeface="+mn-lt"/>
                <a:ea typeface="+mn-ea"/>
                <a:cs typeface="+mn-cs"/>
              </a:rPr>
              <a:t> נתקלנו בבעיה של ערכים חריגים של הספק המיוצר מטורבינות רוח, הספק המיוצר מפאנלים סולאריים והספק המיוצר ממתקני האגירה (נבהיר כי קיצוץ באחד מערכים אלה בא על חשבון עליה בערך אחר). בעיה זו נובעת מהצורך לטעון את מתקני האגירה על מנת שלא נגיע למצב בו בית החולים אינו מקבל את ההספק הדרוש לו על מנת לתפקד כמו שהוא צריך. על מנת לפתור את הבעיה, נוכל להמליץ לבית חולים המעוניין להשתמש בניתוח שלנו להשאיר את החיבור לרשת החשמל ולהשתמש בו כמוצא אחרון על מנת לקבל רציפות בשעות או בימים הבעייתיים.</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בנוסף, ניתן לנצל את הניתוח שלנו באופן חלקי – למשל רק במספר הפאנלים הסולאריים ללא אגירה וללא טורבינות רוח. במקרה כזה, בשעות החושך משתמשים ברשת החשמל ובית החולים עדיין מצמצם את פליטת גזי החממה שלו.</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פתרון אפשרי הוא שימוש במקורות אנרגיה ירוקים נוספים היכן שניתן, כמו אחוז ניכר יותר של מקורות אנרגיה הידרואלקטריים, הקמת מתקני אנרגיה ברחבי האוקיינוסים והימים הגדולים, כמו טורבינות רוח מעבר לחופי המדינות ומחוץ לקרקעות, מקורות גאותרמיים במקומות בהם אנרגיה מסוג זה זמינה, כמו איסלנד למשל.</a:t>
            </a:r>
            <a:endParaRPr lang="en-US"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029361-0720-49BC-8BD1-195EB88ED4D1}" type="slidenum">
              <a:rPr lang="he-IL" smtClean="0"/>
              <a:t>26</a:t>
            </a:fld>
            <a:endParaRPr lang="he-IL"/>
          </a:p>
        </p:txBody>
      </p:sp>
    </p:spTree>
    <p:extLst>
      <p:ext uri="{BB962C8B-B14F-4D97-AF65-F5344CB8AC3E}">
        <p14:creationId xmlns:p14="http://schemas.microsoft.com/office/powerpoint/2010/main" val="2741923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a:solidFill>
                  <a:schemeClr val="tx1"/>
                </a:solidFill>
                <a:effectLst/>
                <a:latin typeface="+mn-lt"/>
                <a:ea typeface="+mn-ea"/>
                <a:cs typeface="+mn-cs"/>
              </a:rPr>
              <a:t>גיא</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ניתן להשתמש בפרויקט המוצג כבסיס וכתשתית ראשונית לפרויקטים מתקדמים יותר:</a:t>
            </a:r>
            <a:endParaRPr lang="en-US" sz="1000" kern="1200" dirty="0">
              <a:solidFill>
                <a:schemeClr val="tx1"/>
              </a:solidFill>
              <a:effectLst/>
              <a:latin typeface="+mn-lt"/>
              <a:ea typeface="+mn-ea"/>
              <a:cs typeface="+mn-cs"/>
            </a:endParaRPr>
          </a:p>
          <a:p>
            <a:pPr lvl="0" rtl="1"/>
            <a:r>
              <a:rPr lang="he-IL" sz="1000" kern="1200" dirty="0">
                <a:solidFill>
                  <a:schemeClr val="tx1"/>
                </a:solidFill>
                <a:effectLst/>
                <a:latin typeface="+mn-lt"/>
                <a:ea typeface="+mn-ea"/>
                <a:cs typeface="+mn-cs"/>
              </a:rPr>
              <a:t>הוספת מתקני אנרגיה גרעינית כמקור אנרגיה נוסף (אינו מזהם, יעיל מבחינת אנרגיה ושטח, בטיחותי וזול יחסית) ואינו תלוי באופן ישיר בתנאי מזג האוויר. מקור אנרגיה זה ניתן למימוש ברמה האזורית ולא עבור </a:t>
            </a:r>
            <a:r>
              <a:rPr lang="en-US" sz="1000" kern="1200" dirty="0">
                <a:solidFill>
                  <a:schemeClr val="tx1"/>
                </a:solidFill>
                <a:effectLst/>
                <a:latin typeface="+mn-lt"/>
                <a:ea typeface="+mn-ea"/>
                <a:cs typeface="+mn-cs"/>
              </a:rPr>
              <a:t>mini-grid</a:t>
            </a:r>
            <a:r>
              <a:rPr lang="he-IL" sz="1000" kern="1200" dirty="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a:p>
            <a:pPr lvl="0" rtl="1"/>
            <a:r>
              <a:rPr lang="he-IL" sz="1000" kern="1200" dirty="0">
                <a:solidFill>
                  <a:schemeClr val="tx1"/>
                </a:solidFill>
                <a:effectLst/>
                <a:latin typeface="+mn-lt"/>
                <a:ea typeface="+mn-ea"/>
                <a:cs typeface="+mn-cs"/>
              </a:rPr>
              <a:t>מתן משקלים שונים למקורות האנרגיה ולמאגרים השונים על פי קטגוריות, תוך שימוש בשיטות של למידה עמוקה, ובפרט רכיב רגולריזציה.</a:t>
            </a:r>
            <a:endParaRPr lang="en-US" sz="1000" kern="1200" dirty="0">
              <a:solidFill>
                <a:schemeClr val="tx1"/>
              </a:solidFill>
              <a:effectLst/>
              <a:latin typeface="+mn-lt"/>
              <a:ea typeface="+mn-ea"/>
              <a:cs typeface="+mn-cs"/>
            </a:endParaRPr>
          </a:p>
          <a:p>
            <a:pPr lvl="0" rtl="1"/>
            <a:r>
              <a:rPr lang="he-IL" sz="1000" kern="1200" dirty="0">
                <a:solidFill>
                  <a:schemeClr val="tx1"/>
                </a:solidFill>
                <a:effectLst/>
                <a:latin typeface="+mn-lt"/>
                <a:ea typeface="+mn-ea"/>
                <a:cs typeface="+mn-cs"/>
              </a:rPr>
              <a:t>ניתוח מדויק יותר של מקורות האנרגיה ומאגרים, כך שייצור האנרגיה ואגירתה יתבסס על תלות פונקציונלית של ההספק המיוצר או הנאגר בפרמטרים שונים, כעת נתמקד בהסבר על </a:t>
            </a:r>
            <a:r>
              <a:rPr lang="he-IL" sz="1000" kern="1200" dirty="0" err="1">
                <a:solidFill>
                  <a:schemeClr val="tx1"/>
                </a:solidFill>
                <a:effectLst/>
                <a:latin typeface="+mn-lt"/>
                <a:ea typeface="+mn-ea"/>
                <a:cs typeface="+mn-cs"/>
              </a:rPr>
              <a:t>האילוצים:כמו</a:t>
            </a:r>
            <a:r>
              <a:rPr lang="he-IL" sz="1000" kern="1200" dirty="0">
                <a:solidFill>
                  <a:schemeClr val="tx1"/>
                </a:solidFill>
                <a:effectLst/>
                <a:latin typeface="+mn-lt"/>
                <a:ea typeface="+mn-ea"/>
                <a:cs typeface="+mn-cs"/>
              </a:rPr>
              <a:t> מיפוי בין הספק המוצא מפאנל סולארי כפונקציה של הקרינה מהשמש, יעילות הפאנל, זווית ההטיה, טכנולוגיה וחומרים, הספק המוצא בטורבינת הרוח כפונקציה של המיקום, הגובה, גודל הלהבים, יעילות הטורבינה, מהירות הרוח וכיוונה.</a:t>
            </a:r>
            <a:endParaRPr lang="en-US" sz="1000" kern="1200" dirty="0">
              <a:solidFill>
                <a:schemeClr val="tx1"/>
              </a:solidFill>
              <a:effectLst/>
              <a:latin typeface="+mn-lt"/>
              <a:ea typeface="+mn-ea"/>
              <a:cs typeface="+mn-cs"/>
            </a:endParaRPr>
          </a:p>
          <a:p>
            <a:pPr lvl="0" rtl="1"/>
            <a:r>
              <a:rPr lang="he-IL" sz="1000" kern="1200" dirty="0">
                <a:solidFill>
                  <a:schemeClr val="tx1"/>
                </a:solidFill>
                <a:effectLst/>
                <a:latin typeface="+mn-lt"/>
                <a:ea typeface="+mn-ea"/>
                <a:cs typeface="+mn-cs"/>
              </a:rPr>
              <a:t>ניתוח כוללני לפי מאפיינים חשמליים של רכיבי הבסיס במערכת, ושל המערכת כולה, כמו מתח מקסימלי, הפסדי הולכה, צימוד קיבולי, השראות פרזיטית, שימור תדר קבוע.</a:t>
            </a:r>
            <a:endParaRPr lang="en-US" sz="1000" kern="1200" dirty="0">
              <a:solidFill>
                <a:schemeClr val="tx1"/>
              </a:solidFill>
              <a:effectLst/>
              <a:latin typeface="+mn-lt"/>
              <a:ea typeface="+mn-ea"/>
              <a:cs typeface="+mn-cs"/>
            </a:endParaRPr>
          </a:p>
          <a:p>
            <a:pPr lvl="0" rtl="1"/>
            <a:r>
              <a:rPr lang="he-IL" sz="1000" kern="1200" dirty="0">
                <a:solidFill>
                  <a:schemeClr val="tx1"/>
                </a:solidFill>
                <a:effectLst/>
                <a:latin typeface="+mn-lt"/>
                <a:ea typeface="+mn-ea"/>
                <a:cs typeface="+mn-cs"/>
              </a:rPr>
              <a:t>ניתוח בזמן אמת לפי נתוני מזג אוויר בעזרת עיבוד אותות מסתגל, שימוש במערכות בקרה דינמיות, שימוש מיטבי בדרגות החופש של המערכת כתוצאה של תחזיות מזג אוויר לטווח קצר.</a:t>
            </a:r>
            <a:endParaRPr lang="en-US" sz="1000" kern="1200" dirty="0">
              <a:solidFill>
                <a:schemeClr val="tx1"/>
              </a:solidFill>
              <a:effectLst/>
              <a:latin typeface="+mn-lt"/>
              <a:ea typeface="+mn-ea"/>
              <a:cs typeface="+mn-cs"/>
            </a:endParaRPr>
          </a:p>
          <a:p>
            <a:endParaRPr lang="he-IL" sz="1000" dirty="0"/>
          </a:p>
        </p:txBody>
      </p:sp>
      <p:sp>
        <p:nvSpPr>
          <p:cNvPr id="4" name="Slide Number Placeholder 3"/>
          <p:cNvSpPr>
            <a:spLocks noGrp="1"/>
          </p:cNvSpPr>
          <p:nvPr>
            <p:ph type="sldNum" sz="quarter" idx="10"/>
          </p:nvPr>
        </p:nvSpPr>
        <p:spPr/>
        <p:txBody>
          <a:bodyPr/>
          <a:lstStyle/>
          <a:p>
            <a:fld id="{4B029361-0720-49BC-8BD1-195EB88ED4D1}" type="slidenum">
              <a:rPr lang="he-IL" smtClean="0"/>
              <a:t>27</a:t>
            </a:fld>
            <a:endParaRPr lang="he-IL"/>
          </a:p>
        </p:txBody>
      </p:sp>
    </p:spTree>
    <p:extLst>
      <p:ext uri="{BB962C8B-B14F-4D97-AF65-F5344CB8AC3E}">
        <p14:creationId xmlns:p14="http://schemas.microsoft.com/office/powerpoint/2010/main" val="19065526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4B029361-0720-49BC-8BD1-195EB88ED4D1}" type="slidenum">
              <a:rPr lang="he-IL" smtClean="0"/>
              <a:t>28</a:t>
            </a:fld>
            <a:endParaRPr lang="he-IL"/>
          </a:p>
        </p:txBody>
      </p:sp>
    </p:spTree>
    <p:extLst>
      <p:ext uri="{BB962C8B-B14F-4D97-AF65-F5344CB8AC3E}">
        <p14:creationId xmlns:p14="http://schemas.microsoft.com/office/powerpoint/2010/main" val="3956540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rtl="1"/>
                <a:r>
                  <a:rPr lang="he-IL" sz="1000" b="1" kern="1200" dirty="0">
                    <a:solidFill>
                      <a:schemeClr val="tx1"/>
                    </a:solidFill>
                    <a:effectLst/>
                    <a:latin typeface="+mn-lt"/>
                    <a:ea typeface="+mn-ea"/>
                    <a:cs typeface="+mn-cs"/>
                  </a:rPr>
                  <a:t>גיא</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נתמקד במקורות אנרגיה מבוססי שמש, רוח ומים, כתחליף לגנרטורים קונבנציונליים, ועלויות התפעול וההקמה נבחרו לאחר סקר הספרות, ויפורטו בשקף.</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עבור אנרגיה סולארית, נתמקד בטכנולוגיית </a:t>
                </a:r>
                <a:r>
                  <a:rPr lang="en-US" sz="1000" kern="1200" dirty="0">
                    <a:solidFill>
                      <a:schemeClr val="tx1"/>
                    </a:solidFill>
                    <a:effectLst/>
                    <a:latin typeface="+mn-lt"/>
                    <a:ea typeface="+mn-ea"/>
                    <a:cs typeface="+mn-cs"/>
                  </a:rPr>
                  <a:t>PV</a:t>
                </a:r>
                <a:r>
                  <a:rPr lang="he-IL" sz="1000" kern="1200" dirty="0">
                    <a:solidFill>
                      <a:schemeClr val="tx1"/>
                    </a:solidFill>
                    <a:effectLst/>
                    <a:latin typeface="+mn-lt"/>
                    <a:ea typeface="+mn-ea"/>
                    <a:cs typeface="+mn-cs"/>
                  </a:rPr>
                  <a:t>, הנעשים יעילים וזולים יותר.</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עבור אנרגיית נתמקד בטורבינות רוח יבשתיות, הזולות יותר מהגרסה הימית, ועובדות מערך סף של 6</a:t>
                </a:r>
                <a14:m>
                  <m:oMath xmlns:m="http://schemas.openxmlformats.org/officeDocument/2006/math">
                    <m:f>
                      <m:fPr>
                        <m:ctrlPr>
                          <a:rPr lang="en-US" sz="1000" b="0" i="1" kern="1200" smtClean="0">
                            <a:solidFill>
                              <a:schemeClr val="tx1"/>
                            </a:solidFill>
                            <a:effectLst/>
                            <a:latin typeface="Cambria Math" panose="02040503050406030204" pitchFamily="18" charset="0"/>
                            <a:ea typeface="+mn-ea"/>
                            <a:cs typeface="+mn-cs"/>
                          </a:rPr>
                        </m:ctrlPr>
                      </m:fPr>
                      <m:num>
                        <m:r>
                          <a:rPr lang="en-US" sz="1000" b="0" i="1" kern="1200" smtClean="0">
                            <a:solidFill>
                              <a:schemeClr val="tx1"/>
                            </a:solidFill>
                            <a:effectLst/>
                            <a:latin typeface="Cambria Math" panose="02040503050406030204" pitchFamily="18" charset="0"/>
                            <a:ea typeface="+mn-ea"/>
                            <a:cs typeface="+mn-cs"/>
                          </a:rPr>
                          <m:t>𝑚</m:t>
                        </m:r>
                      </m:num>
                      <m:den>
                        <m:r>
                          <a:rPr lang="en-US" sz="1000" b="0" i="1" kern="1200" smtClean="0">
                            <a:solidFill>
                              <a:schemeClr val="tx1"/>
                            </a:solidFill>
                            <a:effectLst/>
                            <a:latin typeface="Cambria Math" panose="02040503050406030204" pitchFamily="18" charset="0"/>
                            <a:ea typeface="+mn-ea"/>
                            <a:cs typeface="+mn-cs"/>
                          </a:rPr>
                          <m:t>𝑠</m:t>
                        </m:r>
                      </m:den>
                    </m:f>
                  </m:oMath>
                </a14:m>
                <a:r>
                  <a:rPr lang="he-IL" sz="1000" kern="1200" dirty="0">
                    <a:solidFill>
                      <a:schemeClr val="tx1"/>
                    </a:solidFill>
                    <a:effectLst/>
                    <a:latin typeface="+mn-lt"/>
                    <a:ea typeface="+mn-ea"/>
                    <a:cs typeface="+mn-cs"/>
                  </a:rPr>
                  <a:t>, מבחינת מהירות הרוח.</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אנרגיית מים לרוב משמשת לייצור אנרגיה ולאגירת אנרגיה בו בזמן, ב-4 גדלים אופייניים. נדגיש בהמשך כי השימוש באנרגיית מים מנוון את הבעיה אותה אנו מנסים לפתור, ולכן כברירת מחדל לא נשתמש במקור מסוג זה.</a:t>
                </a:r>
                <a:endParaRPr lang="en-US" sz="10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גיא</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מקורות טבעיים בכדור הארץ, כמו שמש, רוח ומים, אוגרים בתוכם צורות שונות של אנרגיה, אשר ניתן להמירן לאנרגיה חשמלית ולנצלן כתחליף לגנרטורים קונבנציונליים.</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אנרגיה סולארית היא אנרגיה שמקורה בקרינת השמש. מתקני אנרגיה סולארית ממירים את הקרינה האלקטרומגנטית שמגיעה מהשמש לאנרגיה תרמית או לחשמל. קצירת אנרגיה פוטו-וולטאית: שימוש בתאים פוטו-וולטאיים להמרת אור לזרם ישר.</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בשנים האחרונות חלה עליה ביעילות פאנלים סולאריים וירידה במחיריהם. מודול פוטו-וולטאי (ידוע בכינויו – פאנל סולארי), או </a:t>
                </a:r>
                <a:r>
                  <a:rPr lang="en-US" sz="1000" kern="1200" dirty="0">
                    <a:solidFill>
                      <a:schemeClr val="tx1"/>
                    </a:solidFill>
                    <a:effectLst/>
                    <a:latin typeface="+mn-lt"/>
                    <a:ea typeface="+mn-ea"/>
                    <a:cs typeface="+mn-cs"/>
                  </a:rPr>
                  <a:t>PV</a:t>
                </a:r>
                <a:r>
                  <a:rPr lang="he-IL" sz="1000" kern="1200" dirty="0">
                    <a:solidFill>
                      <a:schemeClr val="tx1"/>
                    </a:solidFill>
                    <a:effectLst/>
                    <a:latin typeface="+mn-lt"/>
                    <a:ea typeface="+mn-ea"/>
                    <a:cs typeface="+mn-cs"/>
                  </a:rPr>
                  <a:t>, הוא מכלול של תאים פוטו-וולטאיים המאוגדים במסגרת להתקנה. אוסף של מודולי </a:t>
                </a:r>
                <a:r>
                  <a:rPr lang="en-US" sz="1000" kern="1200" dirty="0">
                    <a:solidFill>
                      <a:schemeClr val="tx1"/>
                    </a:solidFill>
                    <a:effectLst/>
                    <a:latin typeface="+mn-lt"/>
                    <a:ea typeface="+mn-ea"/>
                    <a:cs typeface="+mn-cs"/>
                  </a:rPr>
                  <a:t>PV</a:t>
                </a:r>
                <a:r>
                  <a:rPr lang="he-IL" sz="1000" kern="1200" dirty="0">
                    <a:solidFill>
                      <a:schemeClr val="tx1"/>
                    </a:solidFill>
                    <a:effectLst/>
                    <a:latin typeface="+mn-lt"/>
                    <a:ea typeface="+mn-ea"/>
                    <a:cs typeface="+mn-cs"/>
                  </a:rPr>
                  <a:t> נקרא פאנל </a:t>
                </a:r>
                <a:r>
                  <a:rPr lang="en-US" sz="1000" kern="1200" dirty="0">
                    <a:solidFill>
                      <a:schemeClr val="tx1"/>
                    </a:solidFill>
                    <a:effectLst/>
                    <a:latin typeface="+mn-lt"/>
                    <a:ea typeface="+mn-ea"/>
                    <a:cs typeface="+mn-cs"/>
                  </a:rPr>
                  <a:t>PV</a:t>
                </a:r>
                <a:r>
                  <a:rPr lang="he-IL" sz="1000" kern="1200" dirty="0">
                    <a:solidFill>
                      <a:schemeClr val="tx1"/>
                    </a:solidFill>
                    <a:effectLst/>
                    <a:latin typeface="+mn-lt"/>
                    <a:ea typeface="+mn-ea"/>
                    <a:cs typeface="+mn-cs"/>
                  </a:rPr>
                  <a:t> ומערכת של לוחות היא מערך סולארי.</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עלויות הקמת המערכת עבור מערכות אנרגיה סולאריות הינן </a:t>
                </a:r>
                <a:r>
                  <a:rPr lang="en-US" sz="1000" i="0" kern="1200">
                    <a:solidFill>
                      <a:schemeClr val="tx1"/>
                    </a:solidFill>
                    <a:effectLst/>
                    <a:latin typeface="+mn-lt"/>
                    <a:ea typeface="+mn-ea"/>
                    <a:cs typeface="+mn-cs"/>
                  </a:rPr>
                  <a:t>1100−1400 $/𝑘𝑊</a:t>
                </a:r>
                <a:r>
                  <a:rPr lang="he-IL" sz="1000" kern="1200" dirty="0">
                    <a:solidFill>
                      <a:schemeClr val="tx1"/>
                    </a:solidFill>
                    <a:effectLst/>
                    <a:latin typeface="+mn-lt"/>
                    <a:ea typeface="+mn-ea"/>
                    <a:cs typeface="+mn-cs"/>
                  </a:rPr>
                  <a:t>. עלויות התפעול עבור מערכות אלה הינן </a:t>
                </a:r>
                <a:r>
                  <a:rPr lang="en-US" sz="1000" i="0" kern="1200">
                    <a:solidFill>
                      <a:schemeClr val="tx1"/>
                    </a:solidFill>
                    <a:effectLst/>
                    <a:latin typeface="+mn-lt"/>
                    <a:ea typeface="+mn-ea"/>
                    <a:cs typeface="+mn-cs"/>
                  </a:rPr>
                  <a:t>43−48 $/𝑀𝑊ℎ</a:t>
                </a:r>
                <a:r>
                  <a:rPr lang="he-IL" sz="1000" kern="1200" dirty="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אנרגיית רוח היא אנרגיה המנצלת את התנועה של הרוח בקו ישר (אנרגיה קינטית) וממירה אותה לאנרגיה זמינה. הפקת חשמל מאנרגיית הרוח מבוססת על טורבינות רוח בים או ביבשה. טורבינה מודרנית מכילה 3 להבים אופקיים על מגדל גבוה, אשר מסתובבים עם כיוון הרוח, חוגה וגנרטור. </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עלויות הקמת המערכת הינן </a:t>
                </a:r>
                <a:r>
                  <a:rPr lang="en-US" sz="1000" i="0" kern="1200">
                    <a:solidFill>
                      <a:schemeClr val="tx1"/>
                    </a:solidFill>
                    <a:effectLst/>
                    <a:latin typeface="+mn-lt"/>
                    <a:ea typeface="+mn-ea"/>
                    <a:cs typeface="+mn-cs"/>
                  </a:rPr>
                  <a:t>1200−1700 $/𝑘𝑊</a:t>
                </a:r>
                <a:r>
                  <a:rPr lang="he-IL" sz="1000" kern="1200" dirty="0">
                    <a:solidFill>
                      <a:schemeClr val="tx1"/>
                    </a:solidFill>
                    <a:effectLst/>
                    <a:latin typeface="+mn-lt"/>
                    <a:ea typeface="+mn-ea"/>
                    <a:cs typeface="+mn-cs"/>
                  </a:rPr>
                  <a:t> עבור חוות יבשתיות ו- </a:t>
                </a:r>
                <a:r>
                  <a:rPr lang="en-US" sz="1000" i="0" kern="1200">
                    <a:solidFill>
                      <a:schemeClr val="tx1"/>
                    </a:solidFill>
                    <a:effectLst/>
                    <a:latin typeface="+mn-lt"/>
                    <a:ea typeface="+mn-ea"/>
                    <a:cs typeface="+mn-cs"/>
                  </a:rPr>
                  <a:t>3400 $/𝑘𝑊</a:t>
                </a:r>
                <a:r>
                  <a:rPr lang="he-IL" sz="1000" kern="1200" dirty="0">
                    <a:solidFill>
                      <a:schemeClr val="tx1"/>
                    </a:solidFill>
                    <a:effectLst/>
                    <a:latin typeface="+mn-lt"/>
                    <a:ea typeface="+mn-ea"/>
                    <a:cs typeface="+mn-cs"/>
                  </a:rPr>
                  <a:t> עבור חוות ימיות. עלויות התפעול הינן </a:t>
                </a:r>
                <a:r>
                  <a:rPr lang="en-US" sz="1000" i="0" kern="1200">
                    <a:solidFill>
                      <a:schemeClr val="tx1"/>
                    </a:solidFill>
                    <a:effectLst/>
                    <a:latin typeface="+mn-lt"/>
                    <a:ea typeface="+mn-ea"/>
                    <a:cs typeface="+mn-cs"/>
                  </a:rPr>
                  <a:t>30−60 $/𝑀𝑊ℎ</a:t>
                </a:r>
                <a:r>
                  <a:rPr lang="he-IL" sz="1000" kern="1200" dirty="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את האנרגיה מתנועת המים ניתן להסב בקלות לחשמל על ידי ניצול זרימת המים לסיבוב גלגל (טורבינה), המייצר אנרגיה חשמלית.</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תחנות מבוססות אנרגיות מים הינן תלויות מיקום, ומחולקות ל-4 גדלים שונים.</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עלויות הקמת מפעל הידרואלקטרי הינן </a:t>
                </a:r>
                <a:r>
                  <a:rPr lang="en-US" sz="1000" i="0" kern="1200">
                    <a:solidFill>
                      <a:schemeClr val="tx1"/>
                    </a:solidFill>
                    <a:effectLst/>
                    <a:latin typeface="+mn-lt"/>
                    <a:ea typeface="+mn-ea"/>
                    <a:cs typeface="+mn-cs"/>
                  </a:rPr>
                  <a:t>1000−2000 $/𝑘𝑊</a:t>
                </a:r>
                <a:r>
                  <a:rPr lang="he-IL" sz="1000" kern="1200" dirty="0">
                    <a:solidFill>
                      <a:schemeClr val="tx1"/>
                    </a:solidFill>
                    <a:effectLst/>
                    <a:latin typeface="+mn-lt"/>
                    <a:ea typeface="+mn-ea"/>
                    <a:cs typeface="+mn-cs"/>
                  </a:rPr>
                  <a:t>. עלויות התפעול הינן </a:t>
                </a:r>
                <a:r>
                  <a:rPr lang="en-US" sz="1000" i="0" kern="1200">
                    <a:solidFill>
                      <a:schemeClr val="tx1"/>
                    </a:solidFill>
                    <a:effectLst/>
                    <a:latin typeface="+mn-lt"/>
                    <a:ea typeface="+mn-ea"/>
                    <a:cs typeface="+mn-cs"/>
                  </a:rPr>
                  <a:t>63.9 $/MWh</a:t>
                </a:r>
                <a:r>
                  <a:rPr lang="he-IL" sz="1000" kern="1200" dirty="0" smtClean="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10"/>
          </p:nvPr>
        </p:nvSpPr>
        <p:spPr/>
        <p:txBody>
          <a:bodyPr/>
          <a:lstStyle/>
          <a:p>
            <a:fld id="{4B029361-0720-49BC-8BD1-195EB88ED4D1}" type="slidenum">
              <a:rPr lang="he-IL" smtClean="0"/>
              <a:t>4</a:t>
            </a:fld>
            <a:endParaRPr lang="he-IL"/>
          </a:p>
        </p:txBody>
      </p:sp>
    </p:spTree>
    <p:extLst>
      <p:ext uri="{BB962C8B-B14F-4D97-AF65-F5344CB8AC3E}">
        <p14:creationId xmlns:p14="http://schemas.microsoft.com/office/powerpoint/2010/main" val="3437351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rtl="1"/>
                <a:r>
                  <a:rPr lang="he-IL" sz="1000" b="1" kern="1200" dirty="0">
                    <a:solidFill>
                      <a:schemeClr val="tx1"/>
                    </a:solidFill>
                    <a:effectLst/>
                    <a:latin typeface="+mn-lt"/>
                    <a:ea typeface="+mn-ea"/>
                    <a:cs typeface="+mn-cs"/>
                  </a:rPr>
                  <a:t>גיא</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מערכות אלה יכולות להוזיל עלויות באופן משמעותי, תוך מתן מענה לצריכת אנרגיה משתנה בטווח הארוך, והפצת האנרגיה הנאגרת בצורה יעילה וגמישה, העלויות יפורטו בשקף.</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אגירת מים שאובה מתבססת על 2 מאגרי מים, ודומה באופייה לייצור אנרגיה במתקן הידרואלקטרי.</a:t>
                </a:r>
                <a:endParaRPr lang="en-US" sz="1000" kern="1200" dirty="0">
                  <a:solidFill>
                    <a:schemeClr val="tx1"/>
                  </a:solidFill>
                  <a:effectLst/>
                  <a:latin typeface="+mn-lt"/>
                  <a:ea typeface="+mn-ea"/>
                  <a:cs typeface="+mn-cs"/>
                </a:endParaRPr>
              </a:p>
              <a:p>
                <a:pPr rtl="1"/>
                <a:r>
                  <a:rPr lang="he-IL" sz="1000" b="0" u="none" strike="noStrike" kern="1200" dirty="0">
                    <a:solidFill>
                      <a:schemeClr val="tx1"/>
                    </a:solidFill>
                    <a:effectLst/>
                    <a:latin typeface="+mn-lt"/>
                    <a:ea typeface="+mn-ea"/>
                    <a:cs typeface="+mn-cs"/>
                  </a:rPr>
                  <a:t>סוללות נתרן גופרית מתפקדת בטמפ' גבוהה-</a:t>
                </a:r>
                <a14:m>
                  <m:oMath xmlns:m="http://schemas.openxmlformats.org/officeDocument/2006/math">
                    <m:r>
                      <a:rPr lang="en-US" sz="1000" b="1" i="1" u="none" strike="noStrike" kern="1200">
                        <a:solidFill>
                          <a:schemeClr val="tx1"/>
                        </a:solidFill>
                        <a:effectLst/>
                        <a:latin typeface="Cambria Math" panose="02040503050406030204" pitchFamily="18" charset="0"/>
                        <a:ea typeface="+mn-ea"/>
                        <a:cs typeface="+mn-cs"/>
                      </a:rPr>
                      <m:t>𝟑𝟎𝟎</m:t>
                    </m:r>
                    <m:r>
                      <a:rPr lang="en-US" sz="1000" b="1" u="none" strike="noStrike" kern="1200">
                        <a:solidFill>
                          <a:schemeClr val="tx1"/>
                        </a:solidFill>
                        <a:effectLst/>
                        <a:latin typeface="Cambria Math" panose="02040503050406030204" pitchFamily="18" charset="0"/>
                        <a:ea typeface="+mn-ea"/>
                        <a:cs typeface="+mn-cs"/>
                      </a:rPr>
                      <m:t>℃</m:t>
                    </m:r>
                    <m:r>
                      <a:rPr lang="en-US" sz="1000" b="1" u="none" strike="noStrike" kern="1200">
                        <a:solidFill>
                          <a:schemeClr val="tx1"/>
                        </a:solidFill>
                        <a:effectLst/>
                        <a:latin typeface="Cambria Math" panose="02040503050406030204" pitchFamily="18" charset="0"/>
                        <a:ea typeface="+mn-ea"/>
                        <a:cs typeface="+mn-cs"/>
                      </a:rPr>
                      <m:t> </m:t>
                    </m:r>
                  </m:oMath>
                </a14:m>
                <a:r>
                  <a:rPr lang="he-IL" sz="1000" b="0" u="none" strike="noStrike" kern="1200" dirty="0">
                    <a:solidFill>
                      <a:schemeClr val="tx1"/>
                    </a:solidFill>
                    <a:effectLst/>
                    <a:latin typeface="+mn-lt"/>
                    <a:ea typeface="+mn-ea"/>
                    <a:cs typeface="+mn-cs"/>
                  </a:rPr>
                  <a:t>. האלקטרודות עשויות חומרים מומסים, ובסיס הפעולה מושתת על התגובה הכימית ביניהן. לסוללות אלה זמן תגובה מהיר, אנרגית מוצא של </a:t>
                </a:r>
                <a14:m>
                  <m:oMath xmlns:m="http://schemas.openxmlformats.org/officeDocument/2006/math">
                    <m:r>
                      <a:rPr lang="en-US" sz="1000" b="1" i="1" u="none" strike="noStrike" kern="1200">
                        <a:solidFill>
                          <a:schemeClr val="tx1"/>
                        </a:solidFill>
                        <a:effectLst/>
                        <a:latin typeface="Cambria Math" panose="02040503050406030204" pitchFamily="18" charset="0"/>
                        <a:ea typeface="+mn-ea"/>
                        <a:cs typeface="+mn-cs"/>
                      </a:rPr>
                      <m:t>𝟒𝟎𝟎</m:t>
                    </m:r>
                    <m:d>
                      <m:dPr>
                        <m:begChr m:val="["/>
                        <m:endChr m:val="]"/>
                        <m:ctrlPr>
                          <a:rPr lang="en-US" sz="1000" b="0" i="1" u="none" strike="noStrike" kern="1200">
                            <a:solidFill>
                              <a:schemeClr val="tx1"/>
                            </a:solidFill>
                            <a:effectLst/>
                            <a:latin typeface="Cambria Math" panose="02040503050406030204" pitchFamily="18" charset="0"/>
                            <a:ea typeface="+mn-ea"/>
                            <a:cs typeface="+mn-cs"/>
                          </a:rPr>
                        </m:ctrlPr>
                      </m:dPr>
                      <m:e>
                        <m:r>
                          <a:rPr lang="en-US" sz="1000" b="1" i="1" u="none" strike="noStrike" kern="1200">
                            <a:solidFill>
                              <a:schemeClr val="tx1"/>
                            </a:solidFill>
                            <a:effectLst/>
                            <a:latin typeface="Cambria Math" panose="02040503050406030204" pitchFamily="18" charset="0"/>
                            <a:ea typeface="+mn-ea"/>
                            <a:cs typeface="+mn-cs"/>
                          </a:rPr>
                          <m:t>𝒌𝑾𝒉</m:t>
                        </m:r>
                      </m:e>
                    </m:d>
                  </m:oMath>
                </a14:m>
                <a:r>
                  <a:rPr lang="he-IL" sz="1000" b="0" u="none" strike="noStrike" kern="1200" dirty="0">
                    <a:solidFill>
                      <a:schemeClr val="tx1"/>
                    </a:solidFill>
                    <a:effectLst/>
                    <a:latin typeface="+mn-lt"/>
                    <a:ea typeface="+mn-ea"/>
                    <a:cs typeface="+mn-cs"/>
                  </a:rPr>
                  <a:t>, מחזור חיים של 15 שנים, ונצילות של 85%.</a:t>
                </a:r>
                <a:endParaRPr lang="en-US" sz="1000" b="1" u="sng" kern="1200" dirty="0">
                  <a:solidFill>
                    <a:schemeClr val="tx1"/>
                  </a:solidFill>
                  <a:effectLst/>
                  <a:latin typeface="+mn-lt"/>
                  <a:ea typeface="+mn-ea"/>
                  <a:cs typeface="+mn-cs"/>
                </a:endParaRPr>
              </a:p>
              <a:p>
                <a:pPr rtl="1"/>
                <a:r>
                  <a:rPr lang="he-IL" sz="1000" b="0" u="none" strike="noStrike" kern="1200" dirty="0">
                    <a:solidFill>
                      <a:schemeClr val="tx1"/>
                    </a:solidFill>
                    <a:effectLst/>
                    <a:latin typeface="+mn-lt"/>
                    <a:ea typeface="+mn-ea"/>
                    <a:cs typeface="+mn-cs"/>
                  </a:rPr>
                  <a:t>סוללות חומצת עופרת. הנצילות של סוללות אלה נמצאת בטווח 75-85%. בשל הזליגה בסוללות מסוג זה, הן אינן מתאימות לאגירת אנרגיה לטווח ארוך. סוללות אלה טובות במיוחד לאגירה לסירוגין של אנרגיה מתחדשת כמו רוח או מים, על מנת לאפשר רציפות באספקתה.</a:t>
                </a:r>
                <a:endParaRPr lang="en-US" sz="1000" b="1" u="sng" kern="1200" dirty="0">
                  <a:solidFill>
                    <a:schemeClr val="tx1"/>
                  </a:solidFill>
                  <a:effectLst/>
                  <a:latin typeface="+mn-lt"/>
                  <a:ea typeface="+mn-ea"/>
                  <a:cs typeface="+mn-cs"/>
                </a:endParaRPr>
              </a:p>
              <a:p>
                <a:pPr rtl="1"/>
                <a:r>
                  <a:rPr lang="he-IL" sz="1000" b="0" u="none" strike="noStrike" kern="1200" dirty="0">
                    <a:solidFill>
                      <a:schemeClr val="tx1"/>
                    </a:solidFill>
                    <a:effectLst/>
                    <a:latin typeface="+mn-lt"/>
                    <a:ea typeface="+mn-ea"/>
                    <a:cs typeface="+mn-cs"/>
                  </a:rPr>
                  <a:t>סוללות זרימה (תאי דלק מתחדשים): סוללות אלה מהוות שילוב של סוללות שגרתיות עם תאי דלק. הייחוד בהן מתבטא בכך שאגירת האנרגיה מתבצעת בתאים חיצוניים המקושרים לאלקטרודות, והאנרגיה נשאבת פנימה והחוצה במידת הצורך. זמן התגובה שלהן יחסית איטי. פוטנציאלית, הן מהוות את מקור האגירה הזול ביותר.</a:t>
                </a:r>
                <a:endParaRPr lang="en-US" sz="1000" b="1" u="sng"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ניתן להשתמש בקבלים כדי לאפשר אחסון כמות גדולה של אנרגיה. כל קבל יכול לתמוך במתח של עד </a:t>
                </a:r>
                <a:r>
                  <a:rPr lang="en-US" sz="1000" kern="1200" dirty="0">
                    <a:solidFill>
                      <a:schemeClr val="tx1"/>
                    </a:solidFill>
                    <a:effectLst/>
                    <a:latin typeface="+mn-lt"/>
                    <a:ea typeface="+mn-ea"/>
                    <a:cs typeface="+mn-cs"/>
                  </a:rPr>
                  <a:t>V</a:t>
                </a:r>
                <a:r>
                  <a:rPr lang="he-IL" sz="1000" kern="1200" dirty="0">
                    <a:solidFill>
                      <a:schemeClr val="tx1"/>
                    </a:solidFill>
                    <a:effectLst/>
                    <a:latin typeface="+mn-lt"/>
                    <a:ea typeface="+mn-ea"/>
                    <a:cs typeface="+mn-cs"/>
                  </a:rPr>
                  <a:t>0.9. נהוג לאחד הרבה קבלים יחדיו על מנת להגדיל את המתח הנתמך. הקבלים יכולים לתפקד לאורך עשרות אלפי מחזורים, עם זליגה יחסית קטנה, בעיקר עבור האלקטרוליט האורגני. הזליגה עלולה להקטין אגירה לטווח ארוך, אך ניתן להגיע לנצילות של 95% בעזרת מחזור מהיר. צפיפות האנרגיה של הקבלים ממוצעת, אך זמן התגובה שלהם מהיר ביותר.</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קיבולת האנרגיה שלהם נמוכה יחסית, ויש צורך בהמרה מתוחכמת מסוג </a:t>
                </a:r>
                <a:r>
                  <a:rPr lang="en-US" sz="1000" kern="1200" dirty="0">
                    <a:solidFill>
                      <a:schemeClr val="tx1"/>
                    </a:solidFill>
                    <a:effectLst/>
                    <a:latin typeface="+mn-lt"/>
                    <a:ea typeface="+mn-ea"/>
                    <a:cs typeface="+mn-cs"/>
                  </a:rPr>
                  <a:t>AC</a:t>
                </a:r>
                <a:r>
                  <a:rPr lang="he-IL" sz="1000" kern="1200" dirty="0">
                    <a:solidFill>
                      <a:schemeClr val="tx1"/>
                    </a:solidFill>
                    <a:effectLst/>
                    <a:latin typeface="+mn-lt"/>
                    <a:ea typeface="+mn-ea"/>
                    <a:cs typeface="+mn-cs"/>
                  </a:rPr>
                  <a:t>-</a:t>
                </a:r>
                <a:r>
                  <a:rPr lang="en-US" sz="1000" kern="1200" dirty="0">
                    <a:solidFill>
                      <a:schemeClr val="tx1"/>
                    </a:solidFill>
                    <a:effectLst/>
                    <a:latin typeface="+mn-lt"/>
                    <a:ea typeface="+mn-ea"/>
                    <a:cs typeface="+mn-cs"/>
                  </a:rPr>
                  <a:t>DC</a:t>
                </a:r>
                <a:r>
                  <a:rPr lang="he-IL" sz="1000" kern="1200" dirty="0">
                    <a:solidFill>
                      <a:schemeClr val="tx1"/>
                    </a:solidFill>
                    <a:effectLst/>
                    <a:latin typeface="+mn-lt"/>
                    <a:ea typeface="+mn-ea"/>
                    <a:cs typeface="+mn-cs"/>
                  </a:rPr>
                  <a:t> על מנת לתמוך במתח יציאה קבוע.</a:t>
                </a:r>
                <a:endParaRPr lang="en-US" sz="1000" kern="1200" dirty="0">
                  <a:solidFill>
                    <a:schemeClr val="tx1"/>
                  </a:solidFill>
                  <a:effectLst/>
                  <a:latin typeface="+mn-lt"/>
                  <a:ea typeface="+mn-ea"/>
                  <a:cs typeface="+mn-cs"/>
                </a:endParaRPr>
              </a:p>
              <a:p>
                <a:endParaRPr lang="he-IL" sz="1000" dirty="0"/>
              </a:p>
            </p:txBody>
          </p:sp>
        </mc:Choice>
        <mc:Fallback xmlns="">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גיא</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מערכות אלה יכולות להוזיל עלויות באופן משמעותי, תוך מתן מענה לצריכת אנרגיה משתנה בטווח הארוך, והפצת האנרגיה הנאגרת בצורה יעילה וגמישה.</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אגירת מים שאובה ומתאימה לקיבולת של </a:t>
                </a:r>
                <a:r>
                  <a:rPr lang="en-US" sz="1000" i="0" kern="1200">
                    <a:solidFill>
                      <a:schemeClr val="tx1"/>
                    </a:solidFill>
                    <a:effectLst/>
                    <a:latin typeface="+mn-lt"/>
                    <a:ea typeface="+mn-ea"/>
                    <a:cs typeface="+mn-cs"/>
                  </a:rPr>
                  <a:t>1000−3000[𝑀𝑊]</a:t>
                </a:r>
                <a:r>
                  <a:rPr lang="he-IL" sz="1000" kern="1200" dirty="0">
                    <a:solidFill>
                      <a:schemeClr val="tx1"/>
                    </a:solidFill>
                    <a:effectLst/>
                    <a:latin typeface="+mn-lt"/>
                    <a:ea typeface="+mn-ea"/>
                    <a:cs typeface="+mn-cs"/>
                  </a:rPr>
                  <a:t>. בשיטה זו ניתן להשתמש הן כמקור אנרגיה והן כמאגר אנרגיה, לפי הצורך, תוך שימוש בשני מאגרי מים בגבהים שונים ובטורבינה. העלות הכלכלית דומה להון הראשוני עבור מקור אנרגית מים.</a:t>
                </a:r>
                <a:endParaRPr lang="en-US" sz="1000" kern="1200" dirty="0">
                  <a:solidFill>
                    <a:schemeClr val="tx1"/>
                  </a:solidFill>
                  <a:effectLst/>
                  <a:latin typeface="+mn-lt"/>
                  <a:ea typeface="+mn-ea"/>
                  <a:cs typeface="+mn-cs"/>
                </a:endParaRPr>
              </a:p>
              <a:p>
                <a:pPr rtl="1"/>
                <a:r>
                  <a:rPr lang="he-IL" sz="1000" b="0" u="none" strike="noStrike" kern="1200" dirty="0">
                    <a:solidFill>
                      <a:schemeClr val="tx1"/>
                    </a:solidFill>
                    <a:effectLst/>
                    <a:latin typeface="+mn-lt"/>
                    <a:ea typeface="+mn-ea"/>
                    <a:cs typeface="+mn-cs"/>
                  </a:rPr>
                  <a:t>סוללות נתרן גופרית מתפקדת בטמפ' גבוהה-</a:t>
                </a:r>
                <a:r>
                  <a:rPr lang="en-US" sz="1000" b="1" i="0" u="none" strike="noStrike" kern="1200">
                    <a:solidFill>
                      <a:schemeClr val="tx1"/>
                    </a:solidFill>
                    <a:effectLst/>
                    <a:latin typeface="+mn-lt"/>
                    <a:ea typeface="+mn-ea"/>
                    <a:cs typeface="+mn-cs"/>
                  </a:rPr>
                  <a:t>𝟑𝟎𝟎℃ </a:t>
                </a:r>
                <a:r>
                  <a:rPr lang="he-IL" sz="1000" b="0" u="none" strike="noStrike" kern="1200" dirty="0">
                    <a:solidFill>
                      <a:schemeClr val="tx1"/>
                    </a:solidFill>
                    <a:effectLst/>
                    <a:latin typeface="+mn-lt"/>
                    <a:ea typeface="+mn-ea"/>
                    <a:cs typeface="+mn-cs"/>
                  </a:rPr>
                  <a:t>. האלקטרודות עשויות חומרים מומסים, ובסיס הפעולה מושתת על התגובה הכימית ביניהן. לסוללות אלה זמן תגובה מהיר, אנרגית מוצא של </a:t>
                </a:r>
                <a:r>
                  <a:rPr lang="en-US" sz="1000" b="1" i="0" u="none" strike="noStrike" kern="1200">
                    <a:solidFill>
                      <a:schemeClr val="tx1"/>
                    </a:solidFill>
                    <a:effectLst/>
                    <a:latin typeface="+mn-lt"/>
                    <a:ea typeface="+mn-ea"/>
                    <a:cs typeface="+mn-cs"/>
                  </a:rPr>
                  <a:t>𝟒𝟎𝟎</a:t>
                </a:r>
                <a:r>
                  <a:rPr lang="en-US" sz="1000" b="0" i="0" u="none" strike="noStrike" kern="1200">
                    <a:solidFill>
                      <a:schemeClr val="tx1"/>
                    </a:solidFill>
                    <a:effectLst/>
                    <a:latin typeface="+mn-lt"/>
                    <a:ea typeface="+mn-ea"/>
                    <a:cs typeface="+mn-cs"/>
                  </a:rPr>
                  <a:t>[</a:t>
                </a:r>
                <a:r>
                  <a:rPr lang="en-US" sz="1000" b="1" i="0" u="none" strike="noStrike" kern="1200">
                    <a:solidFill>
                      <a:schemeClr val="tx1"/>
                    </a:solidFill>
                    <a:effectLst/>
                    <a:latin typeface="+mn-lt"/>
                    <a:ea typeface="+mn-ea"/>
                    <a:cs typeface="+mn-cs"/>
                  </a:rPr>
                  <a:t>𝒌𝑾𝒉</a:t>
                </a:r>
                <a:r>
                  <a:rPr lang="en-US" sz="1000" b="0" i="0" u="none" strike="noStrike" kern="1200">
                    <a:solidFill>
                      <a:schemeClr val="tx1"/>
                    </a:solidFill>
                    <a:effectLst/>
                    <a:latin typeface="+mn-lt"/>
                    <a:ea typeface="+mn-ea"/>
                    <a:cs typeface="+mn-cs"/>
                  </a:rPr>
                  <a:t>]</a:t>
                </a:r>
                <a:r>
                  <a:rPr lang="he-IL" sz="1000" b="0" u="none" strike="noStrike" kern="1200" dirty="0">
                    <a:solidFill>
                      <a:schemeClr val="tx1"/>
                    </a:solidFill>
                    <a:effectLst/>
                    <a:latin typeface="+mn-lt"/>
                    <a:ea typeface="+mn-ea"/>
                    <a:cs typeface="+mn-cs"/>
                  </a:rPr>
                  <a:t>, מחזור חיים של 15 שנים, ונצילות של 85%.</a:t>
                </a:r>
                <a:endParaRPr lang="en-US" sz="1000" b="1" u="sng" kern="1200" dirty="0">
                  <a:solidFill>
                    <a:schemeClr val="tx1"/>
                  </a:solidFill>
                  <a:effectLst/>
                  <a:latin typeface="+mn-lt"/>
                  <a:ea typeface="+mn-ea"/>
                  <a:cs typeface="+mn-cs"/>
                </a:endParaRPr>
              </a:p>
              <a:p>
                <a:pPr rtl="1"/>
                <a:r>
                  <a:rPr lang="he-IL" sz="1000" b="0" u="none" strike="noStrike" kern="1200" dirty="0">
                    <a:solidFill>
                      <a:schemeClr val="tx1"/>
                    </a:solidFill>
                    <a:effectLst/>
                    <a:latin typeface="+mn-lt"/>
                    <a:ea typeface="+mn-ea"/>
                    <a:cs typeface="+mn-cs"/>
                  </a:rPr>
                  <a:t>סוללות חומצת עופרת. הנצילות של סוללות אלה נמצאת בטווח 75-85%. בשל הזליגה בסוללות מסוג זה, הן אינן מתאימות לאגירת אנרגיה לטווח ארוך. סוללות אלה טובות במיוחד לאגירה לסירוגין של אנרגיה מתחדשת כמו רוח או מים, על מנת לאפשר רציפות באספקתה.</a:t>
                </a:r>
                <a:endParaRPr lang="en-US" sz="1000" b="1" u="sng" kern="1200" dirty="0">
                  <a:solidFill>
                    <a:schemeClr val="tx1"/>
                  </a:solidFill>
                  <a:effectLst/>
                  <a:latin typeface="+mn-lt"/>
                  <a:ea typeface="+mn-ea"/>
                  <a:cs typeface="+mn-cs"/>
                </a:endParaRPr>
              </a:p>
              <a:p>
                <a:pPr rtl="1"/>
                <a:r>
                  <a:rPr lang="he-IL" sz="1000" b="0" u="none" strike="noStrike" kern="1200" dirty="0">
                    <a:solidFill>
                      <a:schemeClr val="tx1"/>
                    </a:solidFill>
                    <a:effectLst/>
                    <a:latin typeface="+mn-lt"/>
                    <a:ea typeface="+mn-ea"/>
                    <a:cs typeface="+mn-cs"/>
                  </a:rPr>
                  <a:t>סוללות זרימה (תאי דלק מתחדשים): סוללות אלה מהוות שילוב של סוללות שגרתיות עם תאי דלק. הייחוד בהן מתבטא בכך שאגירת האנרגיה מתבצעת בתאים חיצוניים המקושרים לאלקטרודות, והאנרגיה נשאבת פנימה והחוצה במידת הצורך. זמן התגובה שלהן יחסית איטי.</a:t>
                </a:r>
                <a:endParaRPr lang="en-US" sz="1000" b="1" u="sng"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ניתן להשתמש בקבלים כדי לאפשר אחסון כמות גדולה של אנרגיה. כל קבל יכול לתמוך במתח של עד </a:t>
                </a:r>
                <a:r>
                  <a:rPr lang="en-US" sz="1000" kern="1200" dirty="0">
                    <a:solidFill>
                      <a:schemeClr val="tx1"/>
                    </a:solidFill>
                    <a:effectLst/>
                    <a:latin typeface="+mn-lt"/>
                    <a:ea typeface="+mn-ea"/>
                    <a:cs typeface="+mn-cs"/>
                  </a:rPr>
                  <a:t>V</a:t>
                </a:r>
                <a:r>
                  <a:rPr lang="he-IL" sz="1000" kern="1200" dirty="0">
                    <a:solidFill>
                      <a:schemeClr val="tx1"/>
                    </a:solidFill>
                    <a:effectLst/>
                    <a:latin typeface="+mn-lt"/>
                    <a:ea typeface="+mn-ea"/>
                    <a:cs typeface="+mn-cs"/>
                  </a:rPr>
                  <a:t>0.9. נהוג לאחד הרבה קבלים יחדיו על מנת להגדיל את המתח הנתמך. הקבלים יכולים לתפקד לאורך עשרות אלפי מחזורים, עם זליגה יחסית קטנה, בעיקר עבור האלקטרוליט האורגני. הזליגה עלולה להקטין אגירה לטווח ארוך, אך ניתן להגיע לנצילות של 95% בעזרת מחזור מהיר. צפיפות האנרגיה של הקבלים ממוצעת, אך זמן התגובה שלהם מהיר ביותר.</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קיבולת האנרגיה שלהם נמוכה יחסית, ויש צורך בהמרה מתוחכמת מסוג </a:t>
                </a:r>
                <a:r>
                  <a:rPr lang="en-US" sz="1000" kern="1200" dirty="0">
                    <a:solidFill>
                      <a:schemeClr val="tx1"/>
                    </a:solidFill>
                    <a:effectLst/>
                    <a:latin typeface="+mn-lt"/>
                    <a:ea typeface="+mn-ea"/>
                    <a:cs typeface="+mn-cs"/>
                  </a:rPr>
                  <a:t>AC</a:t>
                </a:r>
                <a:r>
                  <a:rPr lang="he-IL" sz="1000" kern="1200" dirty="0">
                    <a:solidFill>
                      <a:schemeClr val="tx1"/>
                    </a:solidFill>
                    <a:effectLst/>
                    <a:latin typeface="+mn-lt"/>
                    <a:ea typeface="+mn-ea"/>
                    <a:cs typeface="+mn-cs"/>
                  </a:rPr>
                  <a:t>-</a:t>
                </a:r>
                <a:r>
                  <a:rPr lang="en-US" sz="1000" kern="1200" dirty="0">
                    <a:solidFill>
                      <a:schemeClr val="tx1"/>
                    </a:solidFill>
                    <a:effectLst/>
                    <a:latin typeface="+mn-lt"/>
                    <a:ea typeface="+mn-ea"/>
                    <a:cs typeface="+mn-cs"/>
                  </a:rPr>
                  <a:t>DC</a:t>
                </a:r>
                <a:r>
                  <a:rPr lang="he-IL" sz="1000" kern="1200" dirty="0">
                    <a:solidFill>
                      <a:schemeClr val="tx1"/>
                    </a:solidFill>
                    <a:effectLst/>
                    <a:latin typeface="+mn-lt"/>
                    <a:ea typeface="+mn-ea"/>
                    <a:cs typeface="+mn-cs"/>
                  </a:rPr>
                  <a:t> על מנת לתמוך במתח יציאה קבוע.</a:t>
                </a:r>
                <a:endParaRPr lang="en-US" sz="1000" kern="1200" dirty="0">
                  <a:solidFill>
                    <a:schemeClr val="tx1"/>
                  </a:solidFill>
                  <a:effectLst/>
                  <a:latin typeface="+mn-lt"/>
                  <a:ea typeface="+mn-ea"/>
                  <a:cs typeface="+mn-cs"/>
                </a:endParaRPr>
              </a:p>
              <a:p>
                <a:endParaRPr lang="he-IL" sz="1000" dirty="0"/>
              </a:p>
            </p:txBody>
          </p:sp>
        </mc:Fallback>
      </mc:AlternateContent>
      <p:sp>
        <p:nvSpPr>
          <p:cNvPr id="4" name="Slide Number Placeholder 3"/>
          <p:cNvSpPr>
            <a:spLocks noGrp="1"/>
          </p:cNvSpPr>
          <p:nvPr>
            <p:ph type="sldNum" sz="quarter" idx="10"/>
          </p:nvPr>
        </p:nvSpPr>
        <p:spPr/>
        <p:txBody>
          <a:bodyPr/>
          <a:lstStyle/>
          <a:p>
            <a:fld id="{4B029361-0720-49BC-8BD1-195EB88ED4D1}" type="slidenum">
              <a:rPr lang="he-IL" smtClean="0"/>
              <a:t>5</a:t>
            </a:fld>
            <a:endParaRPr lang="he-IL"/>
          </a:p>
        </p:txBody>
      </p:sp>
    </p:spTree>
    <p:extLst>
      <p:ext uri="{BB962C8B-B14F-4D97-AF65-F5344CB8AC3E}">
        <p14:creationId xmlns:p14="http://schemas.microsoft.com/office/powerpoint/2010/main" val="3121343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rtl="1"/>
                <a:r>
                  <a:rPr lang="he-IL" sz="1000" b="1" kern="1200" dirty="0">
                    <a:solidFill>
                      <a:schemeClr val="tx1"/>
                    </a:solidFill>
                    <a:effectLst/>
                    <a:latin typeface="+mn-lt"/>
                    <a:ea typeface="+mn-ea"/>
                    <a:cs typeface="+mn-cs"/>
                  </a:rPr>
                  <a:t>גיא</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ישנו צורך במציאת פתרון אופטימלי מבחינת עלות כלכלית וזמינות האנרגיה המתחדשת – דהיינו לפי מצב מזג האוויר, בהתאם לרקע מהשקפים הקודמים.</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מבחינה כספית – יש לאפיין את יצרני האנרגיה ואת מאגרי האנרגיה באמצעות פונקציות מחיר. זאת על מנת לתת ערך כספי לכל מתקן במונחים של עלות ליחידת הספק ועלות ראשונית כך שיהיה ניתן לתעדף את הפתרון הזול ביותר בעלותו הכוללת. </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מבחינת זמינות האנרגיה – ראשית, נבדוק האם בית החולים נמצא ליד מקור מים שניתן לנצלו בשביל אנרגיה הידרואלקטרית. שנית, נמצא את מספר הפאנלים הדרוש (כך נוכל למצוא את המגבלה על האנרגיה הסולארית). לבסוף, נחליט מתי ניתן להשתמש באנרגיית הרוח לפי מהירותה (כאשר מהירות הרוח עוברת את מהירות הסף ניתן להשתמש באנרגיית רוח). </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לאור הגבלות אלה נוכל לבצע אופטימיזציה כלכלית. הפתרון האופטימלי יהיה הפתרון המינימלי לעלויות כאשר התנאים האלה מתקיימים. כל אחד מן המקורות חסום מלמעלה, בצורה פשטנית.</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כי </a:t>
                </a:r>
                <a14:m>
                  <m:oMath xmlns:m="http://schemas.openxmlformats.org/officeDocument/2006/math">
                    <m:sSub>
                      <m:sSubPr>
                        <m:ctrlPr>
                          <a:rPr lang="en-US" sz="1000" i="1" kern="1200">
                            <a:solidFill>
                              <a:schemeClr val="tx1"/>
                            </a:solidFill>
                            <a:effectLst/>
                            <a:latin typeface="Cambria Math" panose="02040503050406030204" pitchFamily="18" charset="0"/>
                            <a:ea typeface="+mn-ea"/>
                            <a:cs typeface="+mn-cs"/>
                          </a:rPr>
                        </m:ctrlPr>
                      </m:sSubPr>
                      <m:e>
                        <m:r>
                          <a:rPr lang="en-US" sz="1000" i="1" kern="1200">
                            <a:solidFill>
                              <a:schemeClr val="tx1"/>
                            </a:solidFill>
                            <a:effectLst/>
                            <a:latin typeface="Cambria Math" panose="02040503050406030204" pitchFamily="18" charset="0"/>
                            <a:ea typeface="+mn-ea"/>
                            <a:cs typeface="+mn-cs"/>
                          </a:rPr>
                          <m:t>𝑃</m:t>
                        </m:r>
                      </m:e>
                      <m:sub>
                        <m:r>
                          <a:rPr lang="en-US" sz="1000" i="1" kern="1200">
                            <a:solidFill>
                              <a:schemeClr val="tx1"/>
                            </a:solidFill>
                            <a:effectLst/>
                            <a:latin typeface="Cambria Math" panose="02040503050406030204" pitchFamily="18" charset="0"/>
                            <a:ea typeface="+mn-ea"/>
                            <a:cs typeface="+mn-cs"/>
                          </a:rPr>
                          <m:t>𝑆𝑡𝑜𝑟𝑎𝑔𝑒</m:t>
                        </m:r>
                      </m:sub>
                    </m:sSub>
                  </m:oMath>
                </a14:m>
                <a:r>
                  <a:rPr lang="he-IL" sz="1000" kern="1200" dirty="0">
                    <a:solidFill>
                      <a:schemeClr val="tx1"/>
                    </a:solidFill>
                    <a:effectLst/>
                    <a:latin typeface="+mn-lt"/>
                    <a:ea typeface="+mn-ea"/>
                    <a:cs typeface="+mn-cs"/>
                  </a:rPr>
                  <a:t> יכול להיות שלילי מכיוון שהספק שלילי הינו הסימון לטעינת המאגר. גודל הטעינה המקסימלית יכול להיות החוסר הזמני בהספק המתבטא במרחק של ה- </a:t>
                </a:r>
                <a:r>
                  <a:rPr lang="en-US" sz="1000" kern="1200" dirty="0">
                    <a:solidFill>
                      <a:schemeClr val="tx1"/>
                    </a:solidFill>
                    <a:effectLst/>
                    <a:latin typeface="+mn-lt"/>
                    <a:ea typeface="+mn-ea"/>
                    <a:cs typeface="+mn-cs"/>
                  </a:rPr>
                  <a:t>SOC</a:t>
                </a:r>
                <a:r>
                  <a:rPr lang="he-IL" sz="1000" kern="1200" dirty="0">
                    <a:solidFill>
                      <a:schemeClr val="tx1"/>
                    </a:solidFill>
                    <a:effectLst/>
                    <a:latin typeface="+mn-lt"/>
                    <a:ea typeface="+mn-ea"/>
                    <a:cs typeface="+mn-cs"/>
                  </a:rPr>
                  <a:t> ממאה אחוז. נבהיר כי לאגירת האנרגיה נעשה אופטימיזציה נוספת כך שעלויות אגירת האנרגיה ימוזערו. </a:t>
                </a:r>
                <a:endParaRPr lang="en-US" sz="10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גיא</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ישנו צורך במציאת פתרון אופטימלי מבחינת עלות כלכלית וזמינות האנרגיה המתחדשת – דהיינו לפי מצב מזג האוויר.</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מבחינה כספית – יש לאפיין את יצרני האנרגיה ואת מאגרי האנרגיה באמצעות פונקציות מחיר. זאת על מנת לתת ערך כספי לכל מתקן במונחים של עלות ליחידת הספק ועלות ראשונית כך שיהיה ניתן לתעדף את הפתרון הזול ביותר בעלותו הכוללת.</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מבחינת זמינות האנרגיה – ראשית, נבדוק האם בית החולים נמצא ליד מקור מים שניתן לנצלו בשביל אנרגיה הידרואלקטרית. שנית, נמצא את מספר הפאנלים הדרוש (כך נוכל למצוא את המגבלה על האנרגיה הסולארית). לבסוף, נחליט מתי ניתן להשתמש באנרגיית הרוח לפי מהירותה (כאשר מהירות הרוח עוברת את מהירות הסף ניתן להשתמש באנרגיית רוח).</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לאור הגבלות אלה נוכל לבצע אופטימיזציה כלכלית. הפתרון האופטימלי יהיה הפתרון המינימלי לעלויות כאשר התנאים האלה מתקיימים.</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כי </a:t>
                </a:r>
                <a:r>
                  <a:rPr lang="en-US" sz="1000" i="0" kern="1200">
                    <a:solidFill>
                      <a:schemeClr val="tx1"/>
                    </a:solidFill>
                    <a:effectLst/>
                    <a:latin typeface="+mn-lt"/>
                    <a:ea typeface="+mn-ea"/>
                    <a:cs typeface="+mn-cs"/>
                  </a:rPr>
                  <a:t>𝑃_𝑆𝑡𝑜𝑟𝑎𝑔𝑒</a:t>
                </a:r>
                <a:r>
                  <a:rPr lang="he-IL" sz="1000" kern="1200" dirty="0">
                    <a:solidFill>
                      <a:schemeClr val="tx1"/>
                    </a:solidFill>
                    <a:effectLst/>
                    <a:latin typeface="+mn-lt"/>
                    <a:ea typeface="+mn-ea"/>
                    <a:cs typeface="+mn-cs"/>
                  </a:rPr>
                  <a:t> יכול להיות שלילי מכיוון שהספק שלילי הינו הסימון לטעינת המאגר. גודל הטעינה המקסימלית יכול להיות החוסר הזמני בהספק המתבטא במרחק של ה- </a:t>
                </a:r>
                <a:r>
                  <a:rPr lang="en-US" sz="1000" kern="1200" dirty="0">
                    <a:solidFill>
                      <a:schemeClr val="tx1"/>
                    </a:solidFill>
                    <a:effectLst/>
                    <a:latin typeface="+mn-lt"/>
                    <a:ea typeface="+mn-ea"/>
                    <a:cs typeface="+mn-cs"/>
                  </a:rPr>
                  <a:t>SOC</a:t>
                </a:r>
                <a:r>
                  <a:rPr lang="he-IL" sz="1000" kern="1200" dirty="0">
                    <a:solidFill>
                      <a:schemeClr val="tx1"/>
                    </a:solidFill>
                    <a:effectLst/>
                    <a:latin typeface="+mn-lt"/>
                    <a:ea typeface="+mn-ea"/>
                    <a:cs typeface="+mn-cs"/>
                  </a:rPr>
                  <a:t> ממאה אחוז. נבהיר כי לאגירת האנרגיה נעשה אופטימיזציה נוספת כך שעלויות אגירת האנרגיה ימוזערו</a:t>
                </a:r>
                <a:r>
                  <a:rPr lang="he-IL" sz="1000" kern="1200" dirty="0" smtClean="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10"/>
          </p:nvPr>
        </p:nvSpPr>
        <p:spPr/>
        <p:txBody>
          <a:bodyPr/>
          <a:lstStyle/>
          <a:p>
            <a:fld id="{4B029361-0720-49BC-8BD1-195EB88ED4D1}" type="slidenum">
              <a:rPr lang="he-IL" smtClean="0"/>
              <a:t>6</a:t>
            </a:fld>
            <a:endParaRPr lang="he-IL"/>
          </a:p>
        </p:txBody>
      </p:sp>
    </p:spTree>
    <p:extLst>
      <p:ext uri="{BB962C8B-B14F-4D97-AF65-F5344CB8AC3E}">
        <p14:creationId xmlns:p14="http://schemas.microsoft.com/office/powerpoint/2010/main" val="1114076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a:solidFill>
                  <a:schemeClr val="tx1"/>
                </a:solidFill>
                <a:effectLst/>
                <a:latin typeface="+mn-lt"/>
                <a:ea typeface="+mn-ea"/>
                <a:cs typeface="+mn-cs"/>
              </a:rPr>
              <a:t>אלעד</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ננתח את נתוני צריכת החשמל מתוך הנחה כי צריכת החשמל עבור המתקנים הרפואיים (למשל מכשירי הרנטגן, </a:t>
            </a:r>
            <a:r>
              <a:rPr lang="en-US" sz="1000" kern="1200" dirty="0">
                <a:solidFill>
                  <a:schemeClr val="tx1"/>
                </a:solidFill>
                <a:effectLst/>
                <a:latin typeface="+mn-lt"/>
                <a:ea typeface="+mn-ea"/>
                <a:cs typeface="+mn-cs"/>
              </a:rPr>
              <a:t>CT</a:t>
            </a:r>
            <a:r>
              <a:rPr lang="he-IL" sz="1000" kern="1200" dirty="0">
                <a:solidFill>
                  <a:schemeClr val="tx1"/>
                </a:solidFill>
                <a:effectLst/>
                <a:latin typeface="+mn-lt"/>
                <a:ea typeface="+mn-ea"/>
                <a:cs typeface="+mn-cs"/>
              </a:rPr>
              <a:t> וכדו') הינה קבועה לאורך כל השנה. לכן, שינוי צריכת החשמל יבואו עקב שינוי מזג האוויר (אשר דורשים חימום/קירור, בהתאם לטמפרטורות).</a:t>
            </a:r>
            <a:endParaRPr lang="en-US" sz="1000" kern="1200" dirty="0">
              <a:solidFill>
                <a:schemeClr val="tx1"/>
              </a:solidFill>
              <a:effectLst/>
              <a:latin typeface="+mn-lt"/>
              <a:ea typeface="+mn-ea"/>
              <a:cs typeface="+mn-cs"/>
            </a:endParaRPr>
          </a:p>
          <a:p>
            <a:pPr lvl="0" rtl="1"/>
            <a:r>
              <a:rPr lang="he-IL" sz="1000" kern="1200" dirty="0">
                <a:solidFill>
                  <a:schemeClr val="tx1"/>
                </a:solidFill>
                <a:effectLst/>
                <a:latin typeface="+mn-lt"/>
                <a:ea typeface="+mn-ea"/>
                <a:cs typeface="+mn-cs"/>
              </a:rPr>
              <a:t>התרשים הראשון (השמאלי העליון) מראה את צריכת החשמל השעתית במשך שנה (ב- </a:t>
            </a:r>
            <a:r>
              <a:rPr lang="en-US" sz="1000" kern="1200" dirty="0">
                <a:solidFill>
                  <a:schemeClr val="tx1"/>
                </a:solidFill>
                <a:effectLst/>
                <a:latin typeface="+mn-lt"/>
                <a:ea typeface="+mn-ea"/>
                <a:cs typeface="+mn-cs"/>
              </a:rPr>
              <a:t>kWh</a:t>
            </a:r>
            <a:r>
              <a:rPr lang="he-IL" sz="1000" kern="1200" dirty="0">
                <a:solidFill>
                  <a:schemeClr val="tx1"/>
                </a:solidFill>
                <a:effectLst/>
                <a:latin typeface="+mn-lt"/>
                <a:ea typeface="+mn-ea"/>
                <a:cs typeface="+mn-cs"/>
              </a:rPr>
              <a:t>). התרשים השני (הימני העליון) מציג את ממוצע צריכת החשמל החודשי (ב- </a:t>
            </a:r>
            <a:r>
              <a:rPr lang="en-US" sz="1000" kern="1200" dirty="0">
                <a:solidFill>
                  <a:schemeClr val="tx1"/>
                </a:solidFill>
                <a:effectLst/>
                <a:latin typeface="+mn-lt"/>
                <a:ea typeface="+mn-ea"/>
                <a:cs typeface="+mn-cs"/>
              </a:rPr>
              <a:t>kWh</a:t>
            </a:r>
            <a:r>
              <a:rPr lang="he-IL" sz="1000" kern="1200" dirty="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a:p>
            <a:pPr lvl="0" rtl="1"/>
            <a:r>
              <a:rPr lang="he-IL" sz="1000" kern="1200" dirty="0">
                <a:solidFill>
                  <a:schemeClr val="tx1"/>
                </a:solidFill>
                <a:effectLst/>
                <a:latin typeface="+mn-lt"/>
                <a:ea typeface="+mn-ea"/>
                <a:cs typeface="+mn-cs"/>
              </a:rPr>
              <a:t>התרשימים השלישי והרביעי (בשורה האמצעית) מציגים את ממוצע צריכת החשמל היומית במשך חצי שנה.</a:t>
            </a:r>
            <a:endParaRPr lang="en-US" sz="1000" kern="1200" dirty="0">
              <a:solidFill>
                <a:schemeClr val="tx1"/>
              </a:solidFill>
              <a:effectLst/>
              <a:latin typeface="+mn-lt"/>
              <a:ea typeface="+mn-ea"/>
              <a:cs typeface="+mn-cs"/>
            </a:endParaRPr>
          </a:p>
          <a:p>
            <a:pPr lvl="0" rtl="1"/>
            <a:r>
              <a:rPr lang="he-IL" sz="1000" kern="1200" dirty="0">
                <a:solidFill>
                  <a:schemeClr val="tx1"/>
                </a:solidFill>
                <a:effectLst/>
                <a:latin typeface="+mn-lt"/>
                <a:ea typeface="+mn-ea"/>
                <a:cs typeface="+mn-cs"/>
              </a:rPr>
              <a:t>התרשימים האחרונים (בשורה התחתונה) מראים כדוגמה את צריכת החשמל השעתית (ב- </a:t>
            </a:r>
            <a:r>
              <a:rPr lang="en-US" sz="1000" kern="1200" dirty="0">
                <a:solidFill>
                  <a:schemeClr val="tx1"/>
                </a:solidFill>
                <a:effectLst/>
                <a:latin typeface="+mn-lt"/>
                <a:ea typeface="+mn-ea"/>
                <a:cs typeface="+mn-cs"/>
              </a:rPr>
              <a:t>kWh</a:t>
            </a:r>
            <a:r>
              <a:rPr lang="he-IL" sz="1000" kern="1200" dirty="0">
                <a:solidFill>
                  <a:schemeClr val="tx1"/>
                </a:solidFill>
                <a:effectLst/>
                <a:latin typeface="+mn-lt"/>
                <a:ea typeface="+mn-ea"/>
                <a:cs typeface="+mn-cs"/>
              </a:rPr>
              <a:t>) ביום טיפוסי בקיץ (1/6) וביום טיפוסי בחורף (1/12).</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כי עונת הקיץ מתרחשת בין חודש מאי לחודש ספטמבר. לכן, נצפה כי הממוצע החודשי של צריכת החשמל בבית החולים ירד בתאריכים אלה.</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למחזוריות שבועית בצריכת החשמל. לקראת סוף השבוע ישנה ירידה חדה בצריכה. הדבר הגיוני מתוך ההנחה כי בסוף השבוע רמת הפעילות יורדת (פחות אנשי צוות מאיישים את המחלקות, פחות בדיקות במכשירים בעלי צריכת חשמל גבוהה וכדו').</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כי כמו שציפינו, צריכת החשמל המקסימלית תהיה ב- 17 בינואר בשעה 6:00 (שיא החורף). הדבר הגיוני מכיוון שבית החולים דורש חימום בתאריך זה. בשעה זו ניתן להניח כי מספר הבדיקות מתחיל לעלות והעומס על בית החולים מתחיל לעלות לכן נצפה לצריכה מקסימלית. בנוסף, הצריכה המינימלית תהיה ב- 14 ליוני בשעה 22:00 (שיא הקיץ). הדבר הגיוני מכיוון שלפי ממוצעי הטמפרטורות, ניתן להניח כי בשעה זו בית החולים דורש פחות מיזוג אוויר עקב מזג האוויר הנוח. בנוסף, ניתן להניח כי העומס על בית החולים פוחת בשעה זו.</a:t>
            </a:r>
            <a:endParaRPr lang="en-US"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029361-0720-49BC-8BD1-195EB88ED4D1}" type="slidenum">
              <a:rPr lang="he-IL" smtClean="0"/>
              <a:t>7</a:t>
            </a:fld>
            <a:endParaRPr lang="he-IL"/>
          </a:p>
        </p:txBody>
      </p:sp>
    </p:spTree>
    <p:extLst>
      <p:ext uri="{BB962C8B-B14F-4D97-AF65-F5344CB8AC3E}">
        <p14:creationId xmlns:p14="http://schemas.microsoft.com/office/powerpoint/2010/main" val="1730613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rtl="1"/>
                <a:r>
                  <a:rPr lang="he-IL" sz="1000" b="1" kern="1200" dirty="0">
                    <a:solidFill>
                      <a:schemeClr val="tx1"/>
                    </a:solidFill>
                    <a:effectLst/>
                    <a:latin typeface="+mn-lt"/>
                    <a:ea typeface="+mn-ea"/>
                    <a:cs typeface="+mn-cs"/>
                  </a:rPr>
                  <a:t>אלעד</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כי המהירות הממוצעת לאורך כל חודשי השנה הינה קטנה מ- </a:t>
                </a:r>
                <a14:m>
                  <m:oMath xmlns:m="http://schemas.openxmlformats.org/officeDocument/2006/math">
                    <m:r>
                      <a:rPr lang="en-US" sz="1000" i="1" kern="1200">
                        <a:solidFill>
                          <a:schemeClr val="tx1"/>
                        </a:solidFill>
                        <a:effectLst/>
                        <a:latin typeface="Cambria Math" panose="02040503050406030204" pitchFamily="18" charset="0"/>
                        <a:ea typeface="+mn-ea"/>
                        <a:cs typeface="+mn-cs"/>
                      </a:rPr>
                      <m:t>6</m:t>
                    </m:r>
                    <m:f>
                      <m:fPr>
                        <m:ctrlPr>
                          <a:rPr lang="en-US" sz="1000" i="1" kern="1200">
                            <a:solidFill>
                              <a:schemeClr val="tx1"/>
                            </a:solidFill>
                            <a:effectLst/>
                            <a:latin typeface="Cambria Math" panose="02040503050406030204" pitchFamily="18" charset="0"/>
                            <a:ea typeface="+mn-ea"/>
                            <a:cs typeface="+mn-cs"/>
                          </a:rPr>
                        </m:ctrlPr>
                      </m:fPr>
                      <m:num>
                        <m:r>
                          <a:rPr lang="en-US" sz="1000" i="1" kern="1200">
                            <a:solidFill>
                              <a:schemeClr val="tx1"/>
                            </a:solidFill>
                            <a:effectLst/>
                            <a:latin typeface="Cambria Math" panose="02040503050406030204" pitchFamily="18" charset="0"/>
                            <a:ea typeface="+mn-ea"/>
                            <a:cs typeface="+mn-cs"/>
                          </a:rPr>
                          <m:t>𝑚</m:t>
                        </m:r>
                      </m:num>
                      <m:den>
                        <m:r>
                          <a:rPr lang="en-US" sz="1000" i="1" kern="1200">
                            <a:solidFill>
                              <a:schemeClr val="tx1"/>
                            </a:solidFill>
                            <a:effectLst/>
                            <a:latin typeface="Cambria Math" panose="02040503050406030204" pitchFamily="18" charset="0"/>
                            <a:ea typeface="+mn-ea"/>
                            <a:cs typeface="+mn-cs"/>
                          </a:rPr>
                          <m:t>𝑠</m:t>
                        </m:r>
                      </m:den>
                    </m:f>
                  </m:oMath>
                </a14:m>
                <a:r>
                  <a:rPr lang="he-IL" sz="1000" kern="1200" dirty="0">
                    <a:solidFill>
                      <a:schemeClr val="tx1"/>
                    </a:solidFill>
                    <a:effectLst/>
                    <a:latin typeface="+mn-lt"/>
                    <a:ea typeface="+mn-ea"/>
                    <a:cs typeface="+mn-cs"/>
                  </a:rPr>
                  <a:t> ולכן לא נצפה לשימוש גבוה בטורבינות הרוח (טורבינות רוח מסוגלות לספק חשמל בנצילות טובה מעל מהירות של </a:t>
                </a:r>
                <a14:m>
                  <m:oMath xmlns:m="http://schemas.openxmlformats.org/officeDocument/2006/math">
                    <m:r>
                      <a:rPr lang="en-US" sz="1000" i="1" kern="1200">
                        <a:solidFill>
                          <a:schemeClr val="tx1"/>
                        </a:solidFill>
                        <a:effectLst/>
                        <a:latin typeface="Cambria Math" panose="02040503050406030204" pitchFamily="18" charset="0"/>
                        <a:ea typeface="+mn-ea"/>
                        <a:cs typeface="+mn-cs"/>
                      </a:rPr>
                      <m:t>6</m:t>
                    </m:r>
                    <m:f>
                      <m:fPr>
                        <m:ctrlPr>
                          <a:rPr lang="en-US" sz="1000" i="1" kern="1200">
                            <a:solidFill>
                              <a:schemeClr val="tx1"/>
                            </a:solidFill>
                            <a:effectLst/>
                            <a:latin typeface="Cambria Math" panose="02040503050406030204" pitchFamily="18" charset="0"/>
                            <a:ea typeface="+mn-ea"/>
                            <a:cs typeface="+mn-cs"/>
                          </a:rPr>
                        </m:ctrlPr>
                      </m:fPr>
                      <m:num>
                        <m:r>
                          <a:rPr lang="en-US" sz="1000" i="1" kern="1200">
                            <a:solidFill>
                              <a:schemeClr val="tx1"/>
                            </a:solidFill>
                            <a:effectLst/>
                            <a:latin typeface="Cambria Math" panose="02040503050406030204" pitchFamily="18" charset="0"/>
                            <a:ea typeface="+mn-ea"/>
                            <a:cs typeface="+mn-cs"/>
                          </a:rPr>
                          <m:t>𝑚</m:t>
                        </m:r>
                      </m:num>
                      <m:den>
                        <m:r>
                          <a:rPr lang="en-US" sz="1000" i="1" kern="1200">
                            <a:solidFill>
                              <a:schemeClr val="tx1"/>
                            </a:solidFill>
                            <a:effectLst/>
                            <a:latin typeface="Cambria Math" panose="02040503050406030204" pitchFamily="18" charset="0"/>
                            <a:ea typeface="+mn-ea"/>
                            <a:cs typeface="+mn-cs"/>
                          </a:rPr>
                          <m:t>𝑠</m:t>
                        </m:r>
                      </m:den>
                    </m:f>
                  </m:oMath>
                </a14:m>
                <a:r>
                  <a:rPr lang="he-IL" sz="1000" kern="1200" dirty="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כי בחודשי הקיץ ישנה קרינה חזקה יותר ולכן נצפה לשימוש נרחב יותר באנרגיה סולארית במיקום זה.</a:t>
                </a:r>
                <a:endParaRPr lang="en-US" sz="10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rtl="1"/>
                <a:r>
                  <a:rPr lang="he-IL" sz="1000" b="1" kern="1200" dirty="0" smtClean="0">
                    <a:solidFill>
                      <a:schemeClr val="tx1"/>
                    </a:solidFill>
                    <a:effectLst/>
                    <a:latin typeface="+mn-lt"/>
                    <a:ea typeface="+mn-ea"/>
                    <a:cs typeface="+mn-cs"/>
                  </a:rPr>
                  <a:t>אלעד</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כי המהירות הממוצעת לאורך כל חודשי השנה הינה קטנה מ- </a:t>
                </a:r>
                <a:r>
                  <a:rPr lang="en-US" sz="1000" i="0" kern="1200">
                    <a:solidFill>
                      <a:schemeClr val="tx1"/>
                    </a:solidFill>
                    <a:effectLst/>
                    <a:latin typeface="+mn-lt"/>
                    <a:ea typeface="+mn-ea"/>
                    <a:cs typeface="+mn-cs"/>
                  </a:rPr>
                  <a:t>6 𝑚/𝑠</a:t>
                </a:r>
                <a:r>
                  <a:rPr lang="he-IL" sz="1000" kern="1200" dirty="0">
                    <a:solidFill>
                      <a:schemeClr val="tx1"/>
                    </a:solidFill>
                    <a:effectLst/>
                    <a:latin typeface="+mn-lt"/>
                    <a:ea typeface="+mn-ea"/>
                    <a:cs typeface="+mn-cs"/>
                  </a:rPr>
                  <a:t> ולכן לא נצפה לשימוש גבוה בטורבינות הרוח (טורבינות רוח </a:t>
                </a:r>
                <a:r>
                  <a:rPr lang="he-IL" sz="1000" kern="1200" dirty="0" smtClean="0">
                    <a:solidFill>
                      <a:schemeClr val="tx1"/>
                    </a:solidFill>
                    <a:effectLst/>
                    <a:latin typeface="+mn-lt"/>
                    <a:ea typeface="+mn-ea"/>
                    <a:cs typeface="+mn-cs"/>
                  </a:rPr>
                  <a:t>מסוגלות </a:t>
                </a:r>
                <a:r>
                  <a:rPr lang="he-IL" sz="1000" kern="1200" dirty="0">
                    <a:solidFill>
                      <a:schemeClr val="tx1"/>
                    </a:solidFill>
                    <a:effectLst/>
                    <a:latin typeface="+mn-lt"/>
                    <a:ea typeface="+mn-ea"/>
                    <a:cs typeface="+mn-cs"/>
                  </a:rPr>
                  <a:t>לספק חשמל בנצילות טובה מעל מהירות של </a:t>
                </a:r>
                <a:r>
                  <a:rPr lang="en-US" sz="1000" i="0" kern="1200">
                    <a:solidFill>
                      <a:schemeClr val="tx1"/>
                    </a:solidFill>
                    <a:effectLst/>
                    <a:latin typeface="+mn-lt"/>
                    <a:ea typeface="+mn-ea"/>
                    <a:cs typeface="+mn-cs"/>
                  </a:rPr>
                  <a:t>6 𝑚/𝑠</a:t>
                </a:r>
                <a:r>
                  <a:rPr lang="he-IL" sz="1000" kern="1200" dirty="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נשים לב כי בחודשי הקיץ ישנה קרינה חזקה יותר ולכן נצפה לשימוש נרחב יותר באנרגיה סולארית במיקום זה</a:t>
                </a:r>
                <a:r>
                  <a:rPr lang="he-IL" sz="1000" kern="1200" dirty="0" smtClean="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10"/>
          </p:nvPr>
        </p:nvSpPr>
        <p:spPr/>
        <p:txBody>
          <a:bodyPr/>
          <a:lstStyle/>
          <a:p>
            <a:fld id="{4B029361-0720-49BC-8BD1-195EB88ED4D1}" type="slidenum">
              <a:rPr lang="he-IL" smtClean="0"/>
              <a:t>8</a:t>
            </a:fld>
            <a:endParaRPr lang="he-IL"/>
          </a:p>
        </p:txBody>
      </p:sp>
    </p:spTree>
    <p:extLst>
      <p:ext uri="{BB962C8B-B14F-4D97-AF65-F5344CB8AC3E}">
        <p14:creationId xmlns:p14="http://schemas.microsoft.com/office/powerpoint/2010/main" val="1037825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a:solidFill>
                  <a:schemeClr val="tx1"/>
                </a:solidFill>
                <a:effectLst/>
                <a:latin typeface="+mn-lt"/>
                <a:ea typeface="+mn-ea"/>
                <a:cs typeface="+mn-cs"/>
              </a:rPr>
              <a:t>אלעד</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במהלך עבודתנו, בנינו פרויקט אשר עובד על תוכנת </a:t>
            </a:r>
            <a:r>
              <a:rPr lang="en-US" sz="1000" kern="1200" dirty="0">
                <a:solidFill>
                  <a:schemeClr val="tx1"/>
                </a:solidFill>
                <a:effectLst/>
                <a:latin typeface="+mn-lt"/>
                <a:ea typeface="+mn-ea"/>
                <a:cs typeface="+mn-cs"/>
              </a:rPr>
              <a:t>Matlab</a:t>
            </a:r>
            <a:r>
              <a:rPr lang="he-IL" sz="1000" kern="1200" dirty="0">
                <a:solidFill>
                  <a:schemeClr val="tx1"/>
                </a:solidFill>
                <a:effectLst/>
                <a:latin typeface="+mn-lt"/>
                <a:ea typeface="+mn-ea"/>
                <a:cs typeface="+mn-cs"/>
              </a:rPr>
              <a:t>. כחלק מהצגת הפתרון, למשתמש ישנה אפשרות בחירה לעבור על כל השלבים הלוגיים בניתוח צריכת החשמל כפי שאנו רצינו – מהצגת הצריכה החשמלית עד לניתוח שעתי של הצריכה ואופטימזיציה של המקורות המתחדשים על מנת לקבל תחליף לחיבור לרשת החשמל. נדגיש כי כל הממשק שלנו הינו </a:t>
            </a:r>
            <a:r>
              <a:rPr lang="en-US" sz="1000" kern="1200" dirty="0">
                <a:solidFill>
                  <a:schemeClr val="tx1"/>
                </a:solidFill>
                <a:effectLst/>
                <a:latin typeface="+mn-lt"/>
                <a:ea typeface="+mn-ea"/>
                <a:cs typeface="+mn-cs"/>
              </a:rPr>
              <a:t>User – Interactive</a:t>
            </a:r>
            <a:r>
              <a:rPr lang="he-IL" sz="1000" kern="1200" dirty="0">
                <a:solidFill>
                  <a:schemeClr val="tx1"/>
                </a:solidFill>
                <a:effectLst/>
                <a:latin typeface="+mn-lt"/>
                <a:ea typeface="+mn-ea"/>
                <a:cs typeface="+mn-cs"/>
              </a:rPr>
              <a:t> והוא מתבצע בעזרת שאלות המגיעות אל המשתמש בעזרת </a:t>
            </a:r>
            <a:r>
              <a:rPr lang="en-US" sz="1000" kern="1200" dirty="0">
                <a:solidFill>
                  <a:schemeClr val="tx1"/>
                </a:solidFill>
                <a:effectLst/>
                <a:latin typeface="+mn-lt"/>
                <a:ea typeface="+mn-ea"/>
                <a:cs typeface="+mn-cs"/>
              </a:rPr>
              <a:t>Dialog boxes</a:t>
            </a:r>
            <a:r>
              <a:rPr lang="he-IL" sz="1000" kern="1200" dirty="0">
                <a:solidFill>
                  <a:schemeClr val="tx1"/>
                </a:solidFill>
                <a:effectLst/>
                <a:latin typeface="+mn-lt"/>
                <a:ea typeface="+mn-ea"/>
                <a:cs typeface="+mn-cs"/>
              </a:rPr>
              <a:t>.</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במהלך הרצת התוכנית, נעבור דרך כמה שלבים על מנת שהמשתמש יוכל ללמוד את דרכי הניתוח והשלבים שעברנו על מנת לקבל את האופטימיזציה הסופית:</a:t>
            </a:r>
            <a:endParaRPr lang="en-US" sz="1000" kern="1200" dirty="0">
              <a:solidFill>
                <a:schemeClr val="tx1"/>
              </a:solidFill>
              <a:effectLst/>
              <a:latin typeface="+mn-lt"/>
              <a:ea typeface="+mn-ea"/>
              <a:cs typeface="+mn-cs"/>
            </a:endParaRPr>
          </a:p>
          <a:p>
            <a:pPr lvl="0" rtl="1"/>
            <a:r>
              <a:rPr lang="he-IL" sz="1000" kern="1200" dirty="0">
                <a:solidFill>
                  <a:schemeClr val="tx1"/>
                </a:solidFill>
                <a:effectLst/>
                <a:latin typeface="+mn-lt"/>
                <a:ea typeface="+mn-ea"/>
                <a:cs typeface="+mn-cs"/>
              </a:rPr>
              <a:t>נציג את ניתוח מאגר המידע המקומי.</a:t>
            </a:r>
            <a:endParaRPr lang="en-US" sz="1000" kern="1200" dirty="0">
              <a:solidFill>
                <a:schemeClr val="tx1"/>
              </a:solidFill>
              <a:effectLst/>
              <a:latin typeface="+mn-lt"/>
              <a:ea typeface="+mn-ea"/>
              <a:cs typeface="+mn-cs"/>
            </a:endParaRPr>
          </a:p>
          <a:p>
            <a:pPr lvl="0" rtl="1"/>
            <a:r>
              <a:rPr lang="he-IL" sz="1000" kern="1200" dirty="0">
                <a:solidFill>
                  <a:schemeClr val="tx1"/>
                </a:solidFill>
                <a:effectLst/>
                <a:latin typeface="+mn-lt"/>
                <a:ea typeface="+mn-ea"/>
                <a:cs typeface="+mn-cs"/>
              </a:rPr>
              <a:t>יתקיים ניתוח פשטני של הצריכה. ניתוח זה יתרחש תחת הגבלות מאוד כלליות ולכן הוא נותן סדר גודל כללי בלבד לתוצאות הסופיות. ניתוח זה מהווה את האופטימיזציה הכללית ביותר ואינו מתחשב כלל בנתוני מזג האוויר.</a:t>
            </a:r>
            <a:endParaRPr lang="en-US" sz="1000" kern="1200" dirty="0">
              <a:solidFill>
                <a:schemeClr val="tx1"/>
              </a:solidFill>
              <a:effectLst/>
              <a:latin typeface="+mn-lt"/>
              <a:ea typeface="+mn-ea"/>
              <a:cs typeface="+mn-cs"/>
            </a:endParaRPr>
          </a:p>
          <a:p>
            <a:pPr lvl="0" rtl="1"/>
            <a:r>
              <a:rPr lang="he-IL" sz="1000" kern="1200" dirty="0">
                <a:solidFill>
                  <a:schemeClr val="tx1"/>
                </a:solidFill>
                <a:effectLst/>
                <a:latin typeface="+mn-lt"/>
                <a:ea typeface="+mn-ea"/>
                <a:cs typeface="+mn-cs"/>
              </a:rPr>
              <a:t>נבצע אופטימיזציה מדויקת יותר לניתוח מאגר המידע שלנו. האופטימיזציה מתבצעת עבור כל שעה בנפרד ותלויה במזג אוויר, בקירבה למאגר מים ובמספר מקורות האנרגיה המתחדשת הנבחרים. מכיוון שהאופטימיזציה הזו מתחשבת בנתוני מזג האוויר ניתן לנתח את מאגרי המידע בצורה יותר מדויקת.</a:t>
            </a:r>
            <a:endParaRPr lang="en-US" sz="1000" kern="1200" dirty="0">
              <a:solidFill>
                <a:schemeClr val="tx1"/>
              </a:solidFill>
              <a:effectLst/>
              <a:latin typeface="+mn-lt"/>
              <a:ea typeface="+mn-ea"/>
              <a:cs typeface="+mn-cs"/>
            </a:endParaRPr>
          </a:p>
          <a:p>
            <a:pPr lvl="0" rtl="1"/>
            <a:r>
              <a:rPr lang="he-IL" sz="1000" kern="1200" dirty="0">
                <a:solidFill>
                  <a:schemeClr val="tx1"/>
                </a:solidFill>
                <a:effectLst/>
                <a:latin typeface="+mn-lt"/>
                <a:ea typeface="+mn-ea"/>
                <a:cs typeface="+mn-cs"/>
              </a:rPr>
              <a:t>נבצע אופטימיזציה לפי עיקרון ה- </a:t>
            </a:r>
            <a:r>
              <a:rPr lang="en-US" sz="1000" kern="1200" dirty="0">
                <a:solidFill>
                  <a:schemeClr val="tx1"/>
                </a:solidFill>
                <a:effectLst/>
                <a:latin typeface="+mn-lt"/>
                <a:ea typeface="+mn-ea"/>
                <a:cs typeface="+mn-cs"/>
              </a:rPr>
              <a:t>Energy matching</a:t>
            </a:r>
            <a:r>
              <a:rPr lang="he-IL" sz="1000" kern="1200" dirty="0">
                <a:solidFill>
                  <a:schemeClr val="tx1"/>
                </a:solidFill>
                <a:effectLst/>
                <a:latin typeface="+mn-lt"/>
                <a:ea typeface="+mn-ea"/>
                <a:cs typeface="+mn-cs"/>
              </a:rPr>
              <a:t>. לפי עיקרון זה, טעינת המאגר תתבצע במהירות האפשרית ובקצב המקסימלי הניתן לפי תנאי מזג האוויר. זו האופטימיזציה המרכזית והסופית שלנו. אופטימיזציה זו היא המדויקת ביותר שניתנת בתוכנה שלנו ומתחשבת בכל מה שלמדנו במהלך הפרויקט.</a:t>
            </a:r>
            <a:endParaRPr lang="en-US"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029361-0720-49BC-8BD1-195EB88ED4D1}" type="slidenum">
              <a:rPr lang="he-IL" smtClean="0"/>
              <a:t>9</a:t>
            </a:fld>
            <a:endParaRPr lang="he-IL"/>
          </a:p>
        </p:txBody>
      </p:sp>
    </p:spTree>
    <p:extLst>
      <p:ext uri="{BB962C8B-B14F-4D97-AF65-F5344CB8AC3E}">
        <p14:creationId xmlns:p14="http://schemas.microsoft.com/office/powerpoint/2010/main" val="2579151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he-IL" sz="1000" b="1" kern="1200" dirty="0">
                <a:solidFill>
                  <a:schemeClr val="tx1"/>
                </a:solidFill>
                <a:effectLst/>
                <a:latin typeface="+mn-lt"/>
                <a:ea typeface="+mn-ea"/>
                <a:cs typeface="+mn-cs"/>
              </a:rPr>
              <a:t>אלעד</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נבצע ניתוח פשטני של מאגר המידע עבור טקסס. נצפה כי המערכת תבחר את מקור אגירת האנרגיה הזול ביותר – </a:t>
            </a:r>
            <a:r>
              <a:rPr lang="en-US" sz="1000" kern="1200" dirty="0">
                <a:solidFill>
                  <a:schemeClr val="tx1"/>
                </a:solidFill>
                <a:effectLst/>
                <a:latin typeface="+mn-lt"/>
                <a:ea typeface="+mn-ea"/>
                <a:cs typeface="+mn-cs"/>
              </a:rPr>
              <a:t>Flow batteries</a:t>
            </a:r>
            <a:r>
              <a:rPr lang="he-IL" sz="1000" kern="1200" dirty="0">
                <a:solidFill>
                  <a:schemeClr val="tx1"/>
                </a:solidFill>
                <a:effectLst/>
                <a:latin typeface="+mn-lt"/>
                <a:ea typeface="+mn-ea"/>
                <a:cs typeface="+mn-cs"/>
              </a:rPr>
              <a:t>. נצפה כי מקור האגירה יכיל את האנרגיה המקסימלית הנדרשת במערכת.</a:t>
            </a:r>
            <a:endParaRPr lang="en-US" sz="1000" kern="1200" dirty="0">
              <a:solidFill>
                <a:schemeClr val="tx1"/>
              </a:solidFill>
              <a:effectLst/>
              <a:latin typeface="+mn-lt"/>
              <a:ea typeface="+mn-ea"/>
              <a:cs typeface="+mn-cs"/>
            </a:endParaRPr>
          </a:p>
          <a:p>
            <a:pPr rtl="1"/>
            <a:r>
              <a:rPr lang="he-IL" sz="1000" kern="1200" dirty="0">
                <a:solidFill>
                  <a:schemeClr val="tx1"/>
                </a:solidFill>
                <a:effectLst/>
                <a:latin typeface="+mn-lt"/>
                <a:ea typeface="+mn-ea"/>
                <a:cs typeface="+mn-cs"/>
              </a:rPr>
              <a:t>בנוסף, לפי ניתוח מזג האוויר לעיל, נצפה כי המערכת תבחר באנרגיה הסולארית כאנרגיה המועדפת. המערכת תיקח טווח ביטחון של 10% בצריכת החשמל הדרושה.</a:t>
            </a:r>
            <a:endParaRPr lang="en-US" sz="1000" kern="1200" dirty="0">
              <a:solidFill>
                <a:schemeClr val="tx1"/>
              </a:solidFill>
              <a:effectLst/>
              <a:latin typeface="+mn-lt"/>
              <a:ea typeface="+mn-ea"/>
              <a:cs typeface="+mn-cs"/>
            </a:endParaRPr>
          </a:p>
          <a:p>
            <a:r>
              <a:rPr lang="he-IL" sz="1000" kern="1200" dirty="0">
                <a:solidFill>
                  <a:schemeClr val="tx1"/>
                </a:solidFill>
                <a:effectLst/>
                <a:latin typeface="+mn-lt"/>
                <a:ea typeface="+mn-ea"/>
                <a:cs typeface="+mn-cs"/>
              </a:rPr>
              <a:t>תוצאות אלה מהוות הערכה גסה של המקורות ואינן משקפות את המצב האמיתי. המערכת במצב זה אינה מתחשבת בתנאי מזג האוויר או בשינוי השעתי או העונתי של צריכת האנרגיה.</a:t>
            </a:r>
            <a:endParaRPr lang="he-IL" sz="1000" dirty="0"/>
          </a:p>
        </p:txBody>
      </p:sp>
      <p:sp>
        <p:nvSpPr>
          <p:cNvPr id="4" name="Slide Number Placeholder 3"/>
          <p:cNvSpPr>
            <a:spLocks noGrp="1"/>
          </p:cNvSpPr>
          <p:nvPr>
            <p:ph type="sldNum" sz="quarter" idx="10"/>
          </p:nvPr>
        </p:nvSpPr>
        <p:spPr/>
        <p:txBody>
          <a:bodyPr/>
          <a:lstStyle/>
          <a:p>
            <a:fld id="{4B029361-0720-49BC-8BD1-195EB88ED4D1}" type="slidenum">
              <a:rPr lang="he-IL" smtClean="0"/>
              <a:t>11</a:t>
            </a:fld>
            <a:endParaRPr lang="he-IL"/>
          </a:p>
        </p:txBody>
      </p:sp>
    </p:spTree>
    <p:extLst>
      <p:ext uri="{BB962C8B-B14F-4D97-AF65-F5344CB8AC3E}">
        <p14:creationId xmlns:p14="http://schemas.microsoft.com/office/powerpoint/2010/main" val="518903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94C56E-C46D-4C06-8C25-A66D4E16ADC6}" type="datetime8">
              <a:rPr lang="he-IL" smtClean="0"/>
              <a:t>24 אפריל 22</a:t>
            </a:fld>
            <a:endParaRPr lang="he-IL"/>
          </a:p>
        </p:txBody>
      </p:sp>
      <p:sp>
        <p:nvSpPr>
          <p:cNvPr id="5" name="Footer Placeholder 4"/>
          <p:cNvSpPr>
            <a:spLocks noGrp="1"/>
          </p:cNvSpPr>
          <p:nvPr>
            <p:ph type="ftr" sz="quarter" idx="11"/>
          </p:nvPr>
        </p:nvSpPr>
        <p:spPr>
          <a:xfrm>
            <a:off x="5332412" y="5883275"/>
            <a:ext cx="4324044" cy="365125"/>
          </a:xfrm>
        </p:spPr>
        <p:txBody>
          <a:bodyPr/>
          <a:lstStyle/>
          <a:p>
            <a:endParaRPr lang="he-IL"/>
          </a:p>
        </p:txBody>
      </p:sp>
      <p:sp>
        <p:nvSpPr>
          <p:cNvPr id="6" name="Slide Number Placeholder 5"/>
          <p:cNvSpPr>
            <a:spLocks noGrp="1"/>
          </p:cNvSpPr>
          <p:nvPr>
            <p:ph type="sldNum" sz="quarter" idx="12"/>
          </p:nvPr>
        </p:nvSpPr>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127374674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394C56E-C46D-4C06-8C25-A66D4E16ADC6}" type="datetime8">
              <a:rPr lang="he-IL" smtClean="0"/>
              <a:t>24 אפריל 22</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229621529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394C56E-C46D-4C06-8C25-A66D4E16ADC6}" type="datetime8">
              <a:rPr lang="he-IL" smtClean="0"/>
              <a:t>24 אפריל 22</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162525322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394C56E-C46D-4C06-8C25-A66D4E16ADC6}" type="datetime8">
              <a:rPr lang="he-IL" smtClean="0"/>
              <a:t>24 אפריל 22</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302329826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394C56E-C46D-4C06-8C25-A66D4E16ADC6}" type="datetime8">
              <a:rPr lang="he-IL" smtClean="0"/>
              <a:t>24 אפריל 22</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2069086596"/>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394C56E-C46D-4C06-8C25-A66D4E16ADC6}" type="datetime8">
              <a:rPr lang="he-IL" smtClean="0"/>
              <a:t>24 אפריל 22</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56437597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394C56E-C46D-4C06-8C25-A66D4E16ADC6}" type="datetime8">
              <a:rPr lang="he-IL" smtClean="0"/>
              <a:t>24 אפריל 22</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654542157"/>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94C56E-C46D-4C06-8C25-A66D4E16ADC6}" type="datetime8">
              <a:rPr lang="he-IL" smtClean="0"/>
              <a:t>24 אפריל 22</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145683337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94C56E-C46D-4C06-8C25-A66D4E16ADC6}" type="datetime8">
              <a:rPr lang="he-IL" smtClean="0"/>
              <a:t>24 אפריל 22</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137325802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94C56E-C46D-4C06-8C25-A66D4E16ADC6}" type="datetime8">
              <a:rPr lang="he-IL" smtClean="0"/>
              <a:t>24 אפריל 22</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a:xfrm>
            <a:off x="10951856" y="5867131"/>
            <a:ext cx="551167" cy="365125"/>
          </a:xfrm>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340732301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394C56E-C46D-4C06-8C25-A66D4E16ADC6}" type="datetime8">
              <a:rPr lang="he-IL" smtClean="0"/>
              <a:t>24 אפריל 22</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310128190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94C56E-C46D-4C06-8C25-A66D4E16ADC6}" type="datetime8">
              <a:rPr lang="he-IL" smtClean="0"/>
              <a:t>24 אפריל 22</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127812100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94C56E-C46D-4C06-8C25-A66D4E16ADC6}" type="datetime8">
              <a:rPr lang="he-IL" smtClean="0"/>
              <a:t>24 אפריל 22</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335209735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94C56E-C46D-4C06-8C25-A66D4E16ADC6}" type="datetime8">
              <a:rPr lang="he-IL" smtClean="0"/>
              <a:t>24 אפריל 22</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380466694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94C56E-C46D-4C06-8C25-A66D4E16ADC6}" type="datetime8">
              <a:rPr lang="he-IL" smtClean="0"/>
              <a:t>24 אפריל 22</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304513641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394C56E-C46D-4C06-8C25-A66D4E16ADC6}" type="datetime8">
              <a:rPr lang="he-IL" smtClean="0"/>
              <a:t>24 אפריל 22</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148555016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394C56E-C46D-4C06-8C25-A66D4E16ADC6}" type="datetime8">
              <a:rPr lang="he-IL" smtClean="0"/>
              <a:t>24 אפריל 22</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38868EE-B5F9-4FF6-93C6-60FAB424495B}" type="slidenum">
              <a:rPr lang="he-IL" smtClean="0"/>
              <a:t>‹#›</a:t>
            </a:fld>
            <a:endParaRPr lang="he-IL"/>
          </a:p>
        </p:txBody>
      </p:sp>
    </p:spTree>
    <p:extLst>
      <p:ext uri="{BB962C8B-B14F-4D97-AF65-F5344CB8AC3E}">
        <p14:creationId xmlns:p14="http://schemas.microsoft.com/office/powerpoint/2010/main" val="2899973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394C56E-C46D-4C06-8C25-A66D4E16ADC6}" type="datetime8">
              <a:rPr lang="he-IL" smtClean="0"/>
              <a:t>24 אפריל 22</a:t>
            </a:fld>
            <a:endParaRPr lang="he-IL"/>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he-IL"/>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38868EE-B5F9-4FF6-93C6-60FAB424495B}" type="slidenum">
              <a:rPr lang="he-IL" smtClean="0"/>
              <a:t>‹#›</a:t>
            </a:fld>
            <a:endParaRPr lang="he-IL"/>
          </a:p>
        </p:txBody>
      </p:sp>
    </p:spTree>
    <p:extLst>
      <p:ext uri="{BB962C8B-B14F-4D97-AF65-F5344CB8AC3E}">
        <p14:creationId xmlns:p14="http://schemas.microsoft.com/office/powerpoint/2010/main" val="155188926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hdr="0" ftr="0" dt="0"/>
  <p:txStyles>
    <p:titleStyle>
      <a:lvl1pPr algn="ctr" defTabSz="457200" rtl="1" eaLnBrk="1" latinLnBrk="0" hangingPunct="1">
        <a:spcBef>
          <a:spcPct val="0"/>
        </a:spcBef>
        <a:buNone/>
        <a:defRPr sz="4000" kern="1200" cap="none">
          <a:ln w="3175" cmpd="sng">
            <a:noFill/>
          </a:ln>
          <a:solidFill>
            <a:schemeClr val="tx1"/>
          </a:solidFill>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285750" indent="-285750" algn="r" defTabSz="457200" rtl="1"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r" defTabSz="457200" rtl="1"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r" defTabSz="457200" rtl="1"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r" defTabSz="457200" rtl="1"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1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pic>
        <p:nvPicPr>
          <p:cNvPr id="4" name="תמונה 3" descr="Technion">
            <a:extLst>
              <a:ext uri="{FF2B5EF4-FFF2-40B4-BE49-F238E27FC236}">
                <a16:creationId xmlns:a16="http://schemas.microsoft.com/office/drawing/2014/main" id="{D8928D37-A4D1-4D47-99FF-7AEBEE7F2CF2}"/>
              </a:ext>
            </a:extLst>
          </p:cNvPr>
          <p:cNvPicPr>
            <a:picLocks noChangeAspect="1"/>
          </p:cNvPicPr>
          <p:nvPr/>
        </p:nvPicPr>
        <p:blipFill>
          <a:blip r:embed="rId3" cstate="hqprint">
            <a:clrChange>
              <a:clrFrom>
                <a:srgbClr val="FDFBFE"/>
              </a:clrFrom>
              <a:clrTo>
                <a:srgbClr val="FDFBFE">
                  <a:alpha val="0"/>
                </a:srgbClr>
              </a:clrTo>
            </a:clrChange>
            <a:extLst>
              <a:ext uri="{28A0092B-C50C-407E-A947-70E740481C1C}">
                <a14:useLocalDpi xmlns:a14="http://schemas.microsoft.com/office/drawing/2010/main" val="0"/>
              </a:ext>
            </a:extLst>
          </a:blip>
          <a:stretch>
            <a:fillRect/>
          </a:stretch>
        </p:blipFill>
        <p:spPr bwMode="auto">
          <a:xfrm>
            <a:off x="1755192" y="418997"/>
            <a:ext cx="3828512" cy="800442"/>
          </a:xfrm>
          <a:prstGeom prst="rect">
            <a:avLst/>
          </a:prstGeom>
          <a:noFill/>
          <a:ln>
            <a:noFill/>
          </a:ln>
        </p:spPr>
      </p:pic>
      <p:pic>
        <p:nvPicPr>
          <p:cNvPr id="5" name="תמונה 4" descr="תמונה שמכילה טקסט  התיאור נוצר באופן אוטומטי">
            <a:extLst>
              <a:ext uri="{FF2B5EF4-FFF2-40B4-BE49-F238E27FC236}">
                <a16:creationId xmlns:a16="http://schemas.microsoft.com/office/drawing/2014/main" id="{1AEE2B47-D5AF-4687-9E35-9650F8658B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9301645" y="251358"/>
            <a:ext cx="2766165" cy="956632"/>
          </a:xfrm>
          <a:prstGeom prst="rect">
            <a:avLst/>
          </a:prstGeom>
          <a:noFill/>
          <a:ln>
            <a:noFill/>
          </a:ln>
        </p:spPr>
      </p:pic>
      <p:pic>
        <p:nvPicPr>
          <p:cNvPr id="6" name="תמונה 5">
            <a:extLst>
              <a:ext uri="{FF2B5EF4-FFF2-40B4-BE49-F238E27FC236}">
                <a16:creationId xmlns:a16="http://schemas.microsoft.com/office/drawing/2014/main" id="{A24CC0D8-95F3-4063-9112-688DE8F478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5671126" y="381016"/>
            <a:ext cx="3311727" cy="838423"/>
          </a:xfrm>
          <a:prstGeom prst="rect">
            <a:avLst/>
          </a:prstGeom>
          <a:noFill/>
        </p:spPr>
      </p:pic>
      <p:sp>
        <p:nvSpPr>
          <p:cNvPr id="8" name="תיבת טקסט 7">
            <a:extLst>
              <a:ext uri="{FF2B5EF4-FFF2-40B4-BE49-F238E27FC236}">
                <a16:creationId xmlns:a16="http://schemas.microsoft.com/office/drawing/2014/main" id="{AF4D28A0-2D27-417B-8DB7-6857FCADF135}"/>
              </a:ext>
            </a:extLst>
          </p:cNvPr>
          <p:cNvSpPr txBox="1"/>
          <p:nvPr/>
        </p:nvSpPr>
        <p:spPr>
          <a:xfrm>
            <a:off x="1422400" y="1219439"/>
            <a:ext cx="10352675" cy="3262432"/>
          </a:xfrm>
          <a:prstGeom prst="rect">
            <a:avLst/>
          </a:prstGeom>
          <a:noFill/>
        </p:spPr>
        <p:txBody>
          <a:bodyPr wrap="square">
            <a:spAutoFit/>
          </a:bodyPr>
          <a:lstStyle/>
          <a:p>
            <a:pPr algn="just" rtl="1">
              <a:lnSpc>
                <a:spcPct val="150000"/>
              </a:lnSpc>
              <a:spcAft>
                <a:spcPts val="800"/>
              </a:spcAft>
            </a:pPr>
            <a:r>
              <a:rPr lang="he-IL" sz="4000" b="1" dirty="0">
                <a:effectLst/>
                <a:ea typeface="Calibri" panose="020F0502020204030204" pitchFamily="34" charset="0"/>
                <a:cs typeface="David" panose="020E0502060401010101" pitchFamily="34" charset="-79"/>
              </a:rPr>
              <a:t>אספקת אנרגיה מתמדת עבור מקום חיוני דל אמצעים</a:t>
            </a:r>
          </a:p>
          <a:p>
            <a:pPr algn="just" rtl="1">
              <a:lnSpc>
                <a:spcPct val="150000"/>
              </a:lnSpc>
              <a:spcAft>
                <a:spcPts val="800"/>
              </a:spcAft>
            </a:pPr>
            <a:endParaRPr lang="he-IL" sz="2000" dirty="0">
              <a:effectLst/>
              <a:ea typeface="Calibri" panose="020F0502020204030204" pitchFamily="34" charset="0"/>
              <a:cs typeface="David" panose="020E0502060401010101" pitchFamily="34" charset="-79"/>
            </a:endParaRPr>
          </a:p>
          <a:p>
            <a:pPr algn="just" rtl="1">
              <a:lnSpc>
                <a:spcPct val="150000"/>
              </a:lnSpc>
              <a:spcAft>
                <a:spcPts val="800"/>
              </a:spcAft>
            </a:pPr>
            <a:r>
              <a:rPr lang="he-IL" sz="3200" dirty="0">
                <a:effectLst/>
                <a:ea typeface="Calibri" panose="020F0502020204030204" pitchFamily="34" charset="0"/>
                <a:cs typeface="David" panose="020E0502060401010101" pitchFamily="34" charset="-79"/>
              </a:rPr>
              <a:t>אלעד יצחק וגיא דאובר </a:t>
            </a:r>
          </a:p>
          <a:p>
            <a:pPr algn="just" rtl="1">
              <a:lnSpc>
                <a:spcPct val="150000"/>
              </a:lnSpc>
              <a:spcAft>
                <a:spcPts val="800"/>
              </a:spcAft>
            </a:pPr>
            <a:r>
              <a:rPr lang="he-IL" sz="3200" dirty="0">
                <a:effectLst/>
                <a:ea typeface="Calibri" panose="020F0502020204030204" pitchFamily="34" charset="0"/>
                <a:cs typeface="David" panose="020E0502060401010101" pitchFamily="34" charset="-79"/>
              </a:rPr>
              <a:t>בהנחיית מייקל פרל</a:t>
            </a:r>
          </a:p>
        </p:txBody>
      </p:sp>
      <p:pic>
        <p:nvPicPr>
          <p:cNvPr id="2054" name="Picture 6" descr="Wind power costs could drop 50%. Solar PV could provide up to 50% of global  power. Damn. - Vox"/>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2176071"/>
            <a:ext cx="7022895" cy="46819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065818" y="5050839"/>
            <a:ext cx="5001992" cy="1856919"/>
          </a:xfrm>
          <a:prstGeom prst="rect">
            <a:avLst/>
          </a:prstGeom>
        </p:spPr>
        <p:txBody>
          <a:bodyPr wrap="square">
            <a:spAutoFit/>
          </a:bodyPr>
          <a:lstStyle/>
          <a:p>
            <a:pPr algn="just" rtl="0">
              <a:lnSpc>
                <a:spcPct val="150000"/>
              </a:lnSpc>
              <a:spcAft>
                <a:spcPts val="800"/>
              </a:spcAft>
            </a:pPr>
            <a:r>
              <a:rPr lang="en-GB" i="1" dirty="0">
                <a:latin typeface="Times New Roman" panose="02020603050405020304" pitchFamily="18" charset="0"/>
                <a:cs typeface="Times New Roman" panose="02020603050405020304" pitchFamily="18" charset="0"/>
              </a:rPr>
              <a:t>"Gordon Brown thinks you can solve climate change by changing your lightbulbs. I think you should solve climate change by changing the government"</a:t>
            </a:r>
            <a:endParaRPr lang="he-IL" i="1" dirty="0">
              <a:latin typeface="Times New Roman" panose="02020603050405020304" pitchFamily="18" charset="0"/>
              <a:cs typeface="Times New Roman" panose="02020603050405020304" pitchFamily="18" charset="0"/>
            </a:endParaRPr>
          </a:p>
          <a:p>
            <a:pPr algn="just" rtl="0">
              <a:lnSpc>
                <a:spcPct val="150000"/>
              </a:lnSpc>
              <a:spcAft>
                <a:spcPts val="800"/>
              </a:spcAft>
            </a:pPr>
            <a:r>
              <a:rPr lang="en-GB" dirty="0" err="1">
                <a:latin typeface="Times New Roman" panose="02020603050405020304" pitchFamily="18" charset="0"/>
                <a:cs typeface="Times New Roman" panose="02020603050405020304" pitchFamily="18" charset="0"/>
              </a:rPr>
              <a:t>Siân</a:t>
            </a:r>
            <a:r>
              <a:rPr lang="en-GB" dirty="0">
                <a:latin typeface="Times New Roman" panose="02020603050405020304" pitchFamily="18" charset="0"/>
                <a:cs typeface="Times New Roman" panose="02020603050405020304" pitchFamily="18" charset="0"/>
              </a:rPr>
              <a:t> Berry</a:t>
            </a:r>
          </a:p>
        </p:txBody>
      </p:sp>
    </p:spTree>
    <p:extLst>
      <p:ext uri="{BB962C8B-B14F-4D97-AF65-F5344CB8AC3E}">
        <p14:creationId xmlns:p14="http://schemas.microsoft.com/office/powerpoint/2010/main" val="714453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82981" y="168564"/>
            <a:ext cx="9120042" cy="958273"/>
          </a:xfrm>
        </p:spPr>
        <p:txBody>
          <a:bodyPr/>
          <a:lstStyle/>
          <a:p>
            <a:r>
              <a:rPr lang="he-IL" dirty="0">
                <a:latin typeface="David" panose="020E0502060401010101" pitchFamily="34" charset="-79"/>
                <a:cs typeface="David" panose="020E0502060401010101" pitchFamily="34" charset="-79"/>
              </a:rPr>
              <a:t>קוד ה- </a:t>
            </a:r>
            <a:r>
              <a:rPr lang="en-US" dirty="0">
                <a:latin typeface="David" panose="020E0502060401010101" pitchFamily="34" charset="-79"/>
                <a:cs typeface="David" panose="020E0502060401010101" pitchFamily="34" charset="-79"/>
              </a:rPr>
              <a:t>Matlab</a:t>
            </a:r>
            <a:endParaRPr lang="he-IL" dirty="0">
              <a:latin typeface="David" panose="020E0502060401010101" pitchFamily="34" charset="-79"/>
              <a:cs typeface="David" panose="020E0502060401010101" pitchFamily="34" charset="-79"/>
            </a:endParaRPr>
          </a:p>
        </p:txBody>
      </p:sp>
      <p:sp>
        <p:nvSpPr>
          <p:cNvPr id="3" name="Content Placeholder 2"/>
          <p:cNvSpPr>
            <a:spLocks noGrp="1"/>
          </p:cNvSpPr>
          <p:nvPr>
            <p:ph idx="1"/>
          </p:nvPr>
        </p:nvSpPr>
        <p:spPr>
          <a:xfrm>
            <a:off x="1885155" y="5135418"/>
            <a:ext cx="10115693" cy="1096838"/>
          </a:xfrm>
        </p:spPr>
        <p:txBody>
          <a:bodyPr>
            <a:normAutofit/>
          </a:bodyPr>
          <a:lstStyle/>
          <a:p>
            <a:pPr marL="0" indent="0" algn="just">
              <a:lnSpc>
                <a:spcPct val="150000"/>
              </a:lnSpc>
              <a:spcBef>
                <a:spcPts val="0"/>
              </a:spcBef>
              <a:spcAft>
                <a:spcPts val="0"/>
              </a:spcAft>
              <a:buNone/>
            </a:pPr>
            <a:r>
              <a:rPr lang="he-IL" sz="1800" dirty="0">
                <a:latin typeface="David" panose="020E0502060401010101" pitchFamily="34" charset="-79"/>
                <a:cs typeface="David" panose="020E0502060401010101" pitchFamily="34" charset="-79"/>
              </a:rPr>
              <a:t>במהלך כתיבת הקוד כתבנו תוכנית ראשית (</a:t>
            </a:r>
            <a:r>
              <a:rPr lang="en-US" sz="1800" dirty="0" err="1">
                <a:latin typeface="David" panose="020E0502060401010101" pitchFamily="34" charset="-79"/>
                <a:cs typeface="David" panose="020E0502060401010101" pitchFamily="34" charset="-79"/>
              </a:rPr>
              <a:t>main.m</a:t>
            </a:r>
            <a:r>
              <a:rPr lang="he-IL" sz="1800" dirty="0">
                <a:latin typeface="David" panose="020E0502060401010101" pitchFamily="34" charset="-79"/>
                <a:cs typeface="David" panose="020E0502060401010101" pitchFamily="34" charset="-79"/>
              </a:rPr>
              <a:t>) ועשרים וחמש פונקציות נוספות למימוש התהליכים המשניים.</a:t>
            </a:r>
            <a:endParaRPr lang="en-US" sz="1800" dirty="0">
              <a:latin typeface="David" panose="020E0502060401010101" pitchFamily="34" charset="-79"/>
              <a:cs typeface="David" panose="020E0502060401010101" pitchFamily="34" charset="-79"/>
            </a:endParaRPr>
          </a:p>
        </p:txBody>
      </p:sp>
      <p:pic>
        <p:nvPicPr>
          <p:cNvPr id="7" name="Picture 6"/>
          <p:cNvPicPr/>
          <p:nvPr/>
        </p:nvPicPr>
        <p:blipFill>
          <a:blip r:embed="rId2">
            <a:clrChange>
              <a:clrFrom>
                <a:srgbClr val="FFFFFF"/>
              </a:clrFrom>
              <a:clrTo>
                <a:srgbClr val="FFFFFF">
                  <a:alpha val="0"/>
                </a:srgbClr>
              </a:clrTo>
            </a:clrChange>
          </a:blip>
          <a:stretch>
            <a:fillRect/>
          </a:stretch>
        </p:blipFill>
        <p:spPr>
          <a:xfrm>
            <a:off x="840508" y="1209962"/>
            <a:ext cx="11425381" cy="4073237"/>
          </a:xfrm>
          <a:prstGeom prst="rect">
            <a:avLst/>
          </a:prstGeom>
        </p:spPr>
      </p:pic>
    </p:spTree>
    <p:extLst>
      <p:ext uri="{BB962C8B-B14F-4D97-AF65-F5344CB8AC3E}">
        <p14:creationId xmlns:p14="http://schemas.microsoft.com/office/powerpoint/2010/main" val="239279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3287" y="0"/>
            <a:ext cx="10018713" cy="1246909"/>
          </a:xfrm>
        </p:spPr>
        <p:txBody>
          <a:bodyPr/>
          <a:lstStyle/>
          <a:p>
            <a:r>
              <a:rPr lang="he-IL" dirty="0">
                <a:latin typeface="David" panose="020E0502060401010101" pitchFamily="34" charset="-79"/>
                <a:cs typeface="David" panose="020E0502060401010101" pitchFamily="34" charset="-79"/>
              </a:rPr>
              <a:t>ניתוח פשטני</a:t>
            </a:r>
          </a:p>
        </p:txBody>
      </p:sp>
      <p:pic>
        <p:nvPicPr>
          <p:cNvPr id="10" name="Content Placeholder 9"/>
          <p:cNvPicPr>
            <a:picLocks noGrp="1"/>
          </p:cNvPicPr>
          <p:nvPr>
            <p:ph idx="1"/>
          </p:nvPr>
        </p:nvPicPr>
        <p:blipFill>
          <a:blip r:embed="rId3"/>
          <a:stretch>
            <a:fillRect/>
          </a:stretch>
        </p:blipFill>
        <p:spPr>
          <a:xfrm>
            <a:off x="8282547" y="1246909"/>
            <a:ext cx="2669309" cy="1847273"/>
          </a:xfrm>
          <a:prstGeom prst="rect">
            <a:avLst/>
          </a:prstGeom>
        </p:spPr>
      </p:pic>
      <p:sp>
        <p:nvSpPr>
          <p:cNvPr id="9" name="Rectangle 8"/>
          <p:cNvSpPr/>
          <p:nvPr/>
        </p:nvSpPr>
        <p:spPr>
          <a:xfrm>
            <a:off x="2493818" y="3176453"/>
            <a:ext cx="8557618" cy="2169825"/>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נצפה כי המערכת תבחר את מקור אגירת האנרגיה הזול ביותר – </a:t>
            </a:r>
            <a:r>
              <a:rPr lang="en-US" dirty="0">
                <a:latin typeface="David" panose="020E0502060401010101" pitchFamily="34" charset="-79"/>
                <a:cs typeface="David" panose="020E0502060401010101" pitchFamily="34" charset="-79"/>
              </a:rPr>
              <a:t>Flow batteries</a:t>
            </a:r>
            <a:r>
              <a:rPr lang="he-IL" dirty="0">
                <a:latin typeface="David" panose="020E0502060401010101" pitchFamily="34" charset="-79"/>
                <a:cs typeface="David" panose="020E0502060401010101" pitchFamily="34" charset="-79"/>
              </a:rPr>
              <a:t>.</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נצפה כי מקור האגירה יוכל לספק את האנרגיה המקסימלית הנדרשת במערכת. </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נצפה כי המערכת תבחר באנרגיה הסולארית כאנרגיה המועדפת.</a:t>
            </a:r>
          </a:p>
          <a:p>
            <a:pPr algn="just">
              <a:lnSpc>
                <a:spcPct val="150000"/>
              </a:lnSpc>
            </a:pPr>
            <a:r>
              <a:rPr lang="he-IL" dirty="0">
                <a:latin typeface="David" panose="020E0502060401010101" pitchFamily="34" charset="-79"/>
                <a:cs typeface="David" panose="020E0502060401010101" pitchFamily="34" charset="-79"/>
              </a:rPr>
              <a:t>נבהיר כי תוצאות אלה מהוות הערכה גסה של המקורות ואינן משקפות את המצב האמיתי. המערכת במצב זה אינה מתחשבת בתנאי מזג האוויר או בשינוי השעתי או העונתי של צריכת האנרגיה.</a:t>
            </a:r>
            <a:endParaRPr lang="en-US" dirty="0">
              <a:latin typeface="David" panose="020E0502060401010101" pitchFamily="34" charset="-79"/>
              <a:cs typeface="David" panose="020E0502060401010101" pitchFamily="34" charset="-79"/>
            </a:endParaRPr>
          </a:p>
        </p:txBody>
      </p:sp>
      <p:pic>
        <p:nvPicPr>
          <p:cNvPr id="11" name="Picture 10"/>
          <p:cNvPicPr/>
          <p:nvPr/>
        </p:nvPicPr>
        <p:blipFill>
          <a:blip r:embed="rId4"/>
          <a:stretch>
            <a:fillRect/>
          </a:stretch>
        </p:blipFill>
        <p:spPr>
          <a:xfrm>
            <a:off x="2052762" y="1246908"/>
            <a:ext cx="4204999" cy="1847274"/>
          </a:xfrm>
          <a:prstGeom prst="rect">
            <a:avLst/>
          </a:prstGeom>
        </p:spPr>
      </p:pic>
    </p:spTree>
    <p:extLst>
      <p:ext uri="{BB962C8B-B14F-4D97-AF65-F5344CB8AC3E}">
        <p14:creationId xmlns:p14="http://schemas.microsoft.com/office/powerpoint/2010/main" val="196619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3287" y="0"/>
            <a:ext cx="10018713" cy="1246909"/>
          </a:xfrm>
        </p:spPr>
        <p:txBody>
          <a:bodyPr/>
          <a:lstStyle/>
          <a:p>
            <a:r>
              <a:rPr lang="he-IL" dirty="0">
                <a:latin typeface="David" panose="020E0502060401010101" pitchFamily="34" charset="-79"/>
                <a:cs typeface="David" panose="020E0502060401010101" pitchFamily="34" charset="-79"/>
              </a:rPr>
              <a:t>אנליזה מורחבת</a:t>
            </a:r>
          </a:p>
        </p:txBody>
      </p:sp>
      <p:sp>
        <p:nvSpPr>
          <p:cNvPr id="9" name="Rectangle 8"/>
          <p:cNvSpPr/>
          <p:nvPr/>
        </p:nvSpPr>
        <p:spPr>
          <a:xfrm>
            <a:off x="1062181" y="2493818"/>
            <a:ext cx="4027055" cy="2169825"/>
          </a:xfrm>
          <a:prstGeom prst="rect">
            <a:avLst/>
          </a:prstGeom>
        </p:spPr>
        <p:txBody>
          <a:bodyPr wrap="square">
            <a:spAutoFit/>
          </a:bodyPr>
          <a:lstStyle/>
          <a:p>
            <a:pPr algn="just">
              <a:lnSpc>
                <a:spcPct val="150000"/>
              </a:lnSpc>
            </a:pPr>
            <a:r>
              <a:rPr lang="he-IL" dirty="0">
                <a:latin typeface="David" panose="020E0502060401010101" pitchFamily="34" charset="-79"/>
                <a:cs typeface="David" panose="020E0502060401010101" pitchFamily="34" charset="-79"/>
              </a:rPr>
              <a:t>נשים לב לכמה נקודות מרכזיות:</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נעדיף להשתמש במקור האנרגיה הסולארי, כפי שציפינו.</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נשתמש ברוח כמקור אנרגיה מתחדש משני.</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בשאר השעות נשתמש באגירת האנרגיה.</a:t>
            </a:r>
            <a:endParaRPr lang="en-US" dirty="0">
              <a:latin typeface="David" panose="020E0502060401010101" pitchFamily="34" charset="-79"/>
              <a:cs typeface="David" panose="020E0502060401010101" pitchFamily="34" charset="-79"/>
            </a:endParaRPr>
          </a:p>
        </p:txBody>
      </p:sp>
      <p:pic>
        <p:nvPicPr>
          <p:cNvPr id="8" name="Picture 7"/>
          <p:cNvPicPr/>
          <p:nvPr/>
        </p:nvPicPr>
        <p:blipFill>
          <a:blip r:embed="rId3" cstate="print">
            <a:extLst>
              <a:ext uri="{28A0092B-C50C-407E-A947-70E740481C1C}">
                <a14:useLocalDpi xmlns:a14="http://schemas.microsoft.com/office/drawing/2010/main" val="0"/>
              </a:ext>
            </a:extLst>
          </a:blip>
          <a:srcRect l="9066" r="6060" b="4276"/>
          <a:stretch>
            <a:fillRect/>
          </a:stretch>
        </p:blipFill>
        <p:spPr bwMode="auto">
          <a:xfrm>
            <a:off x="5089236" y="1246909"/>
            <a:ext cx="7102764" cy="476945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7327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3215" y="0"/>
            <a:ext cx="10018713" cy="1246909"/>
          </a:xfrm>
        </p:spPr>
        <p:txBody>
          <a:bodyPr/>
          <a:lstStyle/>
          <a:p>
            <a:r>
              <a:rPr lang="he-IL" dirty="0">
                <a:latin typeface="David" panose="020E0502060401010101" pitchFamily="34" charset="-79"/>
                <a:cs typeface="David" panose="020E0502060401010101" pitchFamily="34" charset="-79"/>
              </a:rPr>
              <a:t>אנליזה מורחבת</a:t>
            </a:r>
          </a:p>
        </p:txBody>
      </p:sp>
      <p:sp>
        <p:nvSpPr>
          <p:cNvPr id="9" name="Rectangle 8"/>
          <p:cNvSpPr/>
          <p:nvPr/>
        </p:nvSpPr>
        <p:spPr>
          <a:xfrm>
            <a:off x="6655594" y="1035470"/>
            <a:ext cx="5078413" cy="1754326"/>
          </a:xfrm>
          <a:prstGeom prst="rect">
            <a:avLst/>
          </a:prstGeom>
        </p:spPr>
        <p:txBody>
          <a:bodyPr wrap="square">
            <a:spAutoFit/>
          </a:bodyPr>
          <a:lstStyle/>
          <a:p>
            <a:pPr algn="just">
              <a:lnSpc>
                <a:spcPct val="150000"/>
              </a:lnSpc>
            </a:pPr>
            <a:r>
              <a:rPr lang="he-IL" dirty="0">
                <a:latin typeface="David" panose="020E0502060401010101" pitchFamily="34" charset="-79"/>
                <a:cs typeface="David" panose="020E0502060401010101" pitchFamily="34" charset="-79"/>
              </a:rPr>
              <a:t>נשים לב לכמה נקודות מרכזיות:</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ישנו שימוש יותר קטן במקורות האגירה בקיץ.</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ה- </a:t>
            </a:r>
            <a:r>
              <a:rPr lang="en-US" dirty="0">
                <a:latin typeface="David" panose="020E0502060401010101" pitchFamily="34" charset="-79"/>
                <a:cs typeface="David" panose="020E0502060401010101" pitchFamily="34" charset="-79"/>
              </a:rPr>
              <a:t>SOC</a:t>
            </a:r>
            <a:r>
              <a:rPr lang="he-IL" dirty="0">
                <a:latin typeface="David" panose="020E0502060401010101" pitchFamily="34" charset="-79"/>
                <a:cs typeface="David" panose="020E0502060401010101" pitchFamily="34" charset="-79"/>
              </a:rPr>
              <a:t> אינו מתאפס. נתקן זאת באופטימיזציה לפי עיקרון ה- </a:t>
            </a:r>
            <a:r>
              <a:rPr lang="en-US" dirty="0">
                <a:latin typeface="David" panose="020E0502060401010101" pitchFamily="34" charset="-79"/>
                <a:cs typeface="David" panose="020E0502060401010101" pitchFamily="34" charset="-79"/>
              </a:rPr>
              <a:t>Energy Matching</a:t>
            </a:r>
            <a:r>
              <a:rPr lang="he-IL" dirty="0">
                <a:latin typeface="David" panose="020E0502060401010101" pitchFamily="34" charset="-79"/>
                <a:cs typeface="David" panose="020E0502060401010101" pitchFamily="34" charset="-79"/>
              </a:rPr>
              <a:t>.</a:t>
            </a:r>
            <a:endParaRPr lang="en-US" dirty="0">
              <a:latin typeface="David" panose="020E0502060401010101" pitchFamily="34" charset="-79"/>
              <a:cs typeface="David" panose="020E0502060401010101" pitchFamily="34" charset="-79"/>
            </a:endParaRPr>
          </a:p>
        </p:txBody>
      </p:sp>
      <p:pic>
        <p:nvPicPr>
          <p:cNvPr id="5" name="Picture 4"/>
          <p:cNvPicPr/>
          <p:nvPr/>
        </p:nvPicPr>
        <p:blipFill>
          <a:blip r:embed="rId3" cstate="print">
            <a:extLst>
              <a:ext uri="{28A0092B-C50C-407E-A947-70E740481C1C}">
                <a14:useLocalDpi xmlns:a14="http://schemas.microsoft.com/office/drawing/2010/main" val="0"/>
              </a:ext>
            </a:extLst>
          </a:blip>
          <a:srcRect l="8795" r="7026" b="4314"/>
          <a:stretch>
            <a:fillRect/>
          </a:stretch>
        </p:blipFill>
        <p:spPr bwMode="auto">
          <a:xfrm>
            <a:off x="1431637" y="788037"/>
            <a:ext cx="5061527" cy="3699164"/>
          </a:xfrm>
          <a:prstGeom prst="rect">
            <a:avLst/>
          </a:prstGeom>
          <a:noFill/>
          <a:ln>
            <a:noFill/>
          </a:ln>
          <a:extLst>
            <a:ext uri="{53640926-AAD7-44D8-BBD7-CCE9431645EC}">
              <a14:shadowObscured xmlns:a14="http://schemas.microsoft.com/office/drawing/2010/main"/>
            </a:ext>
          </a:extLst>
        </p:spPr>
      </p:pic>
      <p:pic>
        <p:nvPicPr>
          <p:cNvPr id="6" name="Picture 5"/>
          <p:cNvPicPr/>
          <p:nvPr/>
        </p:nvPicPr>
        <p:blipFill>
          <a:blip r:embed="rId4"/>
          <a:stretch>
            <a:fillRect/>
          </a:stretch>
        </p:blipFill>
        <p:spPr>
          <a:xfrm>
            <a:off x="7164171" y="3131404"/>
            <a:ext cx="4807816" cy="3726596"/>
          </a:xfrm>
          <a:prstGeom prst="rect">
            <a:avLst/>
          </a:prstGeom>
        </p:spPr>
      </p:pic>
      <p:sp>
        <p:nvSpPr>
          <p:cNvPr id="7" name="Rectangle 6"/>
          <p:cNvSpPr/>
          <p:nvPr/>
        </p:nvSpPr>
        <p:spPr>
          <a:xfrm>
            <a:off x="2170545" y="4487201"/>
            <a:ext cx="4322619" cy="1754326"/>
          </a:xfrm>
          <a:prstGeom prst="rect">
            <a:avLst/>
          </a:prstGeom>
        </p:spPr>
        <p:txBody>
          <a:bodyPr wrap="square">
            <a:spAutoFit/>
          </a:bodyPr>
          <a:lstStyle/>
          <a:p>
            <a:pPr algn="just">
              <a:lnSpc>
                <a:spcPct val="150000"/>
              </a:lnSpc>
            </a:pPr>
            <a:r>
              <a:rPr lang="he-IL" dirty="0">
                <a:latin typeface="David" panose="020E0502060401010101" pitchFamily="34" charset="-79"/>
                <a:cs typeface="David" panose="020E0502060401010101" pitchFamily="34" charset="-79"/>
              </a:rPr>
              <a:t>לסיכום, קיבלנו עלויות יותר מציאותיות. השיאים דומים (עד כדי מרווח הביטחון שלקחנו). בנוסף, ניתן לראות כי ישנו הבדל משמעותי בעלויות אך אנו נמצאים באותו סדר גודל של עלויות.</a:t>
            </a:r>
            <a:endParaRPr lang="en-US" dirty="0">
              <a:latin typeface="David" panose="020E0502060401010101" pitchFamily="34" charset="-79"/>
              <a:cs typeface="David" panose="020E0502060401010101" pitchFamily="34" charset="-79"/>
            </a:endParaRPr>
          </a:p>
        </p:txBody>
      </p:sp>
      <p:sp>
        <p:nvSpPr>
          <p:cNvPr id="8" name="Rectangle 7"/>
          <p:cNvSpPr/>
          <p:nvPr/>
        </p:nvSpPr>
        <p:spPr>
          <a:xfrm>
            <a:off x="7232072" y="3749965"/>
            <a:ext cx="2438400" cy="6650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82509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3287" y="0"/>
            <a:ext cx="10018713" cy="1246909"/>
          </a:xfrm>
        </p:spPr>
        <p:txBody>
          <a:bodyPr/>
          <a:lstStyle/>
          <a:p>
            <a:r>
              <a:rPr lang="he-IL" dirty="0">
                <a:latin typeface="David" panose="020E0502060401010101" pitchFamily="34" charset="-79"/>
                <a:cs typeface="David" panose="020E0502060401010101" pitchFamily="34" charset="-79"/>
              </a:rPr>
              <a:t>אופטימיזציה לפי עיקרון ה- </a:t>
            </a:r>
            <a:r>
              <a:rPr lang="en-US" dirty="0">
                <a:latin typeface="David" panose="020E0502060401010101" pitchFamily="34" charset="-79"/>
                <a:cs typeface="David" panose="020E0502060401010101" pitchFamily="34" charset="-79"/>
              </a:rPr>
              <a:t>Energy Matching</a:t>
            </a:r>
            <a:endParaRPr lang="he-IL" dirty="0">
              <a:latin typeface="David" panose="020E0502060401010101" pitchFamily="34" charset="-79"/>
              <a:cs typeface="David" panose="020E0502060401010101" pitchFamily="34" charset="-79"/>
            </a:endParaRPr>
          </a:p>
        </p:txBody>
      </p:sp>
      <p:pic>
        <p:nvPicPr>
          <p:cNvPr id="7" name="Picture 6"/>
          <p:cNvPicPr/>
          <p:nvPr/>
        </p:nvPicPr>
        <p:blipFill>
          <a:blip r:embed="rId3"/>
          <a:stretch>
            <a:fillRect/>
          </a:stretch>
        </p:blipFill>
        <p:spPr>
          <a:xfrm>
            <a:off x="8321964" y="1243565"/>
            <a:ext cx="3740727" cy="1930111"/>
          </a:xfrm>
          <a:prstGeom prst="rect">
            <a:avLst/>
          </a:prstGeom>
        </p:spPr>
      </p:pic>
      <p:pic>
        <p:nvPicPr>
          <p:cNvPr id="8" name="Picture 7"/>
          <p:cNvPicPr/>
          <p:nvPr/>
        </p:nvPicPr>
        <p:blipFill rotWithShape="1">
          <a:blip r:embed="rId4" cstate="print">
            <a:extLst>
              <a:ext uri="{28A0092B-C50C-407E-A947-70E740481C1C}">
                <a14:useLocalDpi xmlns:a14="http://schemas.microsoft.com/office/drawing/2010/main" val="0"/>
              </a:ext>
            </a:extLst>
          </a:blip>
          <a:srcRect l="8463" r="7214" b="4009"/>
          <a:stretch/>
        </p:blipFill>
        <p:spPr bwMode="auto">
          <a:xfrm>
            <a:off x="2173287" y="3016595"/>
            <a:ext cx="5258264" cy="3841405"/>
          </a:xfrm>
          <a:prstGeom prst="rect">
            <a:avLst/>
          </a:prstGeom>
          <a:noFill/>
          <a:ln>
            <a:noFill/>
          </a:ln>
          <a:extLst>
            <a:ext uri="{53640926-AAD7-44D8-BBD7-CCE9431645EC}">
              <a14:shadowObscured xmlns:a14="http://schemas.microsoft.com/office/drawing/2010/main"/>
            </a:ext>
          </a:extLst>
        </p:spPr>
      </p:pic>
      <p:sp>
        <p:nvSpPr>
          <p:cNvPr id="11" name="Rectangle 10"/>
          <p:cNvSpPr/>
          <p:nvPr/>
        </p:nvSpPr>
        <p:spPr>
          <a:xfrm>
            <a:off x="1459346" y="1243565"/>
            <a:ext cx="6511636" cy="1754326"/>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השבוע הקריטי עבור הפאנלים הוא השבוע החמישי ועבור אגירת האנרגיה הוא השבוע השישי.</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בממוצע נשתמש בכל הפאנלים הסולאריים בשיא תפוקתם למשך 2.42 שעות ביממה וברוח למשך 1.03 שעות ביממה.</a:t>
            </a:r>
            <a:endParaRPr lang="en-US" dirty="0">
              <a:latin typeface="David" panose="020E0502060401010101" pitchFamily="34" charset="-79"/>
              <a:cs typeface="David" panose="020E0502060401010101" pitchFamily="34" charset="-79"/>
            </a:endParaRPr>
          </a:p>
        </p:txBody>
      </p:sp>
      <p:sp>
        <p:nvSpPr>
          <p:cNvPr id="12" name="Rectangle 11"/>
          <p:cNvSpPr/>
          <p:nvPr/>
        </p:nvSpPr>
        <p:spPr>
          <a:xfrm>
            <a:off x="7431551" y="3473870"/>
            <a:ext cx="4760449" cy="3416320"/>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עיקר השימוש באנרגיה מתחדשת הוא בעזרת אנרגיה סולארית.</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ישנן שעות בהן ניתן להשתמש ברוח ולא ניתן להשתמש באנרגיה סולארית (או שאנרגיה זו אינה מספיקה) ולכן נשתמש באנרגית הרוח.</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נשתמש במקורות אגירת אנרגיה.</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השימוש במקורות האגירה יותר נמוך בחודשי בקיץ כפי שנוכל לצפות.</a:t>
            </a:r>
            <a:endParaRPr lang="en-US" dirty="0">
              <a:latin typeface="David" panose="020E0502060401010101" pitchFamily="34" charset="-79"/>
              <a:cs typeface="David" panose="020E0502060401010101" pitchFamily="34" charset="-79"/>
            </a:endParaRPr>
          </a:p>
        </p:txBody>
      </p:sp>
      <p:sp>
        <p:nvSpPr>
          <p:cNvPr id="3" name="Rectangle 2"/>
          <p:cNvSpPr/>
          <p:nvPr/>
        </p:nvSpPr>
        <p:spPr>
          <a:xfrm>
            <a:off x="8321964" y="2161309"/>
            <a:ext cx="2438400" cy="2955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p:cNvSpPr/>
          <p:nvPr/>
        </p:nvSpPr>
        <p:spPr>
          <a:xfrm>
            <a:off x="8358909" y="2452329"/>
            <a:ext cx="3666836" cy="4572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43419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9" grpId="0" animBg="1"/>
      <p:bldP spid="9"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3287" y="0"/>
            <a:ext cx="10018713" cy="1246909"/>
          </a:xfrm>
        </p:spPr>
        <p:txBody>
          <a:bodyPr/>
          <a:lstStyle/>
          <a:p>
            <a:r>
              <a:rPr lang="he-IL" dirty="0">
                <a:latin typeface="David" panose="020E0502060401010101" pitchFamily="34" charset="-79"/>
                <a:cs typeface="David" panose="020E0502060401010101" pitchFamily="34" charset="-79"/>
              </a:rPr>
              <a:t>אופטימיזציה לפי עיקרון ה- </a:t>
            </a:r>
            <a:r>
              <a:rPr lang="en-US" dirty="0">
                <a:latin typeface="David" panose="020E0502060401010101" pitchFamily="34" charset="-79"/>
                <a:cs typeface="David" panose="020E0502060401010101" pitchFamily="34" charset="-79"/>
              </a:rPr>
              <a:t>Energy Matching</a:t>
            </a:r>
            <a:endParaRPr lang="he-IL" dirty="0">
              <a:latin typeface="David" panose="020E0502060401010101" pitchFamily="34" charset="-79"/>
              <a:cs typeface="David" panose="020E0502060401010101" pitchFamily="34" charset="-79"/>
            </a:endParaRPr>
          </a:p>
        </p:txBody>
      </p:sp>
      <p:sp>
        <p:nvSpPr>
          <p:cNvPr id="11" name="Rectangle 10"/>
          <p:cNvSpPr/>
          <p:nvPr/>
        </p:nvSpPr>
        <p:spPr>
          <a:xfrm>
            <a:off x="7182643" y="1034542"/>
            <a:ext cx="4996873" cy="1338828"/>
          </a:xfrm>
          <a:prstGeom prst="rect">
            <a:avLst/>
          </a:prstGeom>
        </p:spPr>
        <p:txBody>
          <a:bodyPr wrap="square">
            <a:spAutoFit/>
          </a:bodyPr>
          <a:lstStyle/>
          <a:p>
            <a:pPr algn="just">
              <a:lnSpc>
                <a:spcPct val="150000"/>
              </a:lnSpc>
            </a:pPr>
            <a:r>
              <a:rPr lang="he-IL" dirty="0">
                <a:latin typeface="David" panose="020E0502060401010101" pitchFamily="34" charset="-79"/>
                <a:cs typeface="David" panose="020E0502060401010101" pitchFamily="34" charset="-79"/>
              </a:rPr>
              <a:t>מצב הטעינה עבור מקורות האנרגיה:</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ישנו שימוש יותר קטן במקורות האגירה בקיץ.</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הימים הקריטים הם בימי החורף.</a:t>
            </a:r>
            <a:endParaRPr lang="en-US" dirty="0">
              <a:latin typeface="David" panose="020E0502060401010101" pitchFamily="34" charset="-79"/>
              <a:cs typeface="David" panose="020E0502060401010101" pitchFamily="34" charset="-79"/>
            </a:endParaRPr>
          </a:p>
        </p:txBody>
      </p:sp>
      <p:sp>
        <p:nvSpPr>
          <p:cNvPr id="12" name="Rectangle 11"/>
          <p:cNvSpPr/>
          <p:nvPr/>
        </p:nvSpPr>
        <p:spPr>
          <a:xfrm>
            <a:off x="1782619" y="4203870"/>
            <a:ext cx="5486400" cy="2169825"/>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זו האופטימיזציה הכי מציאותית שפיתחנו בפרוייקט לכן קיבלנו עלויות יותר מציאותיות.</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טעינת האנרגיה מתרחשת כשניתן.</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השיאים עבור אנרגיית הרוח והאנרגיה הסולארית גבוהים משמעותית ולכן העלויות גבוהות יותר.</a:t>
            </a:r>
            <a:endParaRPr lang="en-US" dirty="0">
              <a:latin typeface="David" panose="020E0502060401010101" pitchFamily="34" charset="-79"/>
              <a:cs typeface="David" panose="020E0502060401010101" pitchFamily="34" charset="-79"/>
            </a:endParaRPr>
          </a:p>
        </p:txBody>
      </p:sp>
      <p:pic>
        <p:nvPicPr>
          <p:cNvPr id="9" name="Picture 8"/>
          <p:cNvPicPr/>
          <p:nvPr/>
        </p:nvPicPr>
        <p:blipFill rotWithShape="1">
          <a:blip r:embed="rId3" cstate="print">
            <a:extLst>
              <a:ext uri="{28A0092B-C50C-407E-A947-70E740481C1C}">
                <a14:useLocalDpi xmlns:a14="http://schemas.microsoft.com/office/drawing/2010/main" val="0"/>
              </a:ext>
            </a:extLst>
          </a:blip>
          <a:srcRect l="8911" t="2473" r="7394" b="4102"/>
          <a:stretch/>
        </p:blipFill>
        <p:spPr bwMode="auto">
          <a:xfrm>
            <a:off x="1331162" y="1001856"/>
            <a:ext cx="5937856" cy="3311525"/>
          </a:xfrm>
          <a:prstGeom prst="rect">
            <a:avLst/>
          </a:prstGeom>
          <a:noFill/>
          <a:ln>
            <a:noFill/>
          </a:ln>
          <a:extLst>
            <a:ext uri="{53640926-AAD7-44D8-BBD7-CCE9431645EC}">
              <a14:shadowObscured xmlns:a14="http://schemas.microsoft.com/office/drawing/2010/main"/>
            </a:ext>
          </a:extLst>
        </p:spPr>
      </p:pic>
      <p:pic>
        <p:nvPicPr>
          <p:cNvPr id="10" name="Picture 9"/>
          <p:cNvPicPr/>
          <p:nvPr/>
        </p:nvPicPr>
        <p:blipFill>
          <a:blip r:embed="rId4"/>
          <a:stretch>
            <a:fillRect/>
          </a:stretch>
        </p:blipFill>
        <p:spPr>
          <a:xfrm>
            <a:off x="7720475" y="3916218"/>
            <a:ext cx="4334278" cy="2941782"/>
          </a:xfrm>
          <a:prstGeom prst="rect">
            <a:avLst/>
          </a:prstGeom>
        </p:spPr>
      </p:pic>
      <p:sp>
        <p:nvSpPr>
          <p:cNvPr id="7" name="Rectangle 6"/>
          <p:cNvSpPr/>
          <p:nvPr/>
        </p:nvSpPr>
        <p:spPr>
          <a:xfrm>
            <a:off x="7720475" y="4405745"/>
            <a:ext cx="2513416" cy="5449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p:cNvSpPr/>
          <p:nvPr/>
        </p:nvSpPr>
        <p:spPr>
          <a:xfrm>
            <a:off x="7720475" y="5025509"/>
            <a:ext cx="4334278" cy="2955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77607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1" end="1"/>
                                            </p:txEl>
                                          </p:spTgt>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3287" y="0"/>
            <a:ext cx="10018713" cy="1246909"/>
          </a:xfrm>
        </p:spPr>
        <p:txBody>
          <a:bodyPr>
            <a:normAutofit fontScale="90000"/>
          </a:bodyPr>
          <a:lstStyle/>
          <a:p>
            <a:r>
              <a:rPr lang="he-IL" dirty="0">
                <a:latin typeface="David" panose="020E0502060401010101" pitchFamily="34" charset="-79"/>
                <a:cs typeface="David" panose="020E0502060401010101" pitchFamily="34" charset="-79"/>
              </a:rPr>
              <a:t>אופטימיזציה לפי עיקרון ה- </a:t>
            </a:r>
            <a:r>
              <a:rPr lang="en-US" dirty="0">
                <a:latin typeface="David" panose="020E0502060401010101" pitchFamily="34" charset="-79"/>
                <a:cs typeface="David" panose="020E0502060401010101" pitchFamily="34" charset="-79"/>
              </a:rPr>
              <a:t>Energy Matching</a:t>
            </a:r>
            <a:r>
              <a:rPr lang="he-IL" dirty="0">
                <a:latin typeface="David" panose="020E0502060401010101" pitchFamily="34" charset="-79"/>
                <a:cs typeface="David" panose="020E0502060401010101" pitchFamily="34" charset="-79"/>
              </a:rPr>
              <a:t> – 16/9</a:t>
            </a:r>
          </a:p>
        </p:txBody>
      </p:sp>
      <p:sp>
        <p:nvSpPr>
          <p:cNvPr id="11" name="Rectangle 10"/>
          <p:cNvSpPr/>
          <p:nvPr/>
        </p:nvSpPr>
        <p:spPr>
          <a:xfrm>
            <a:off x="1459346" y="1243565"/>
            <a:ext cx="6511636" cy="888705"/>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נשתמש בכל הפאנלים הסולאריים בשיא תפוקתם למשך 11 שעות.</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ברוח לא נשתמש כלל.</a:t>
            </a:r>
            <a:endParaRPr lang="en-US" dirty="0">
              <a:latin typeface="David" panose="020E0502060401010101" pitchFamily="34" charset="-79"/>
              <a:cs typeface="David" panose="020E0502060401010101" pitchFamily="34" charset="-79"/>
            </a:endParaRPr>
          </a:p>
        </p:txBody>
      </p:sp>
      <p:sp>
        <p:nvSpPr>
          <p:cNvPr id="12" name="Rectangle 11"/>
          <p:cNvSpPr/>
          <p:nvPr/>
        </p:nvSpPr>
        <p:spPr>
          <a:xfrm>
            <a:off x="7431551" y="3815615"/>
            <a:ext cx="4760449" cy="1754326"/>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עיקר השימוש באנרגיה מתחדשת הוא בעזרת אנרגיה סולארית.</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ישנן שעות בהן האנרגיה הסולארית אינה מספיקה ולכן נשתמש במקורות אגירת האנרגיה.</a:t>
            </a:r>
            <a:endParaRPr lang="en-US" dirty="0">
              <a:latin typeface="David" panose="020E0502060401010101" pitchFamily="34" charset="-79"/>
              <a:cs typeface="David" panose="020E0502060401010101" pitchFamily="34" charset="-79"/>
            </a:endParaRPr>
          </a:p>
        </p:txBody>
      </p:sp>
      <p:pic>
        <p:nvPicPr>
          <p:cNvPr id="10" name="Picture 9"/>
          <p:cNvPicPr/>
          <p:nvPr/>
        </p:nvPicPr>
        <p:blipFill>
          <a:blip r:embed="rId3"/>
          <a:stretch>
            <a:fillRect/>
          </a:stretch>
        </p:blipFill>
        <p:spPr>
          <a:xfrm>
            <a:off x="8072583" y="1243564"/>
            <a:ext cx="4119418" cy="2026109"/>
          </a:xfrm>
          <a:prstGeom prst="rect">
            <a:avLst/>
          </a:prstGeom>
        </p:spPr>
      </p:pic>
      <p:pic>
        <p:nvPicPr>
          <p:cNvPr id="13" name="Picture 12"/>
          <p:cNvPicPr/>
          <p:nvPr/>
        </p:nvPicPr>
        <p:blipFill>
          <a:blip r:embed="rId4" cstate="print">
            <a:extLst>
              <a:ext uri="{28A0092B-C50C-407E-A947-70E740481C1C}">
                <a14:useLocalDpi xmlns:a14="http://schemas.microsoft.com/office/drawing/2010/main" val="0"/>
              </a:ext>
            </a:extLst>
          </a:blip>
          <a:srcRect l="9393" t="3707" r="7141" b="4821"/>
          <a:stretch>
            <a:fillRect/>
          </a:stretch>
        </p:blipFill>
        <p:spPr bwMode="auto">
          <a:xfrm>
            <a:off x="1782618" y="2490473"/>
            <a:ext cx="5648933" cy="3984218"/>
          </a:xfrm>
          <a:prstGeom prst="rect">
            <a:avLst/>
          </a:prstGeom>
          <a:noFill/>
          <a:ln>
            <a:noFill/>
          </a:ln>
          <a:extLst>
            <a:ext uri="{53640926-AAD7-44D8-BBD7-CCE9431645EC}">
              <a14:shadowObscured xmlns:a14="http://schemas.microsoft.com/office/drawing/2010/main"/>
            </a:ext>
          </a:extLst>
        </p:spPr>
      </p:pic>
      <p:sp>
        <p:nvSpPr>
          <p:cNvPr id="15" name="Rectangle 14"/>
          <p:cNvSpPr/>
          <p:nvPr/>
        </p:nvSpPr>
        <p:spPr>
          <a:xfrm>
            <a:off x="8091057" y="2509873"/>
            <a:ext cx="3971634" cy="1409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p:cNvSpPr/>
          <p:nvPr/>
        </p:nvSpPr>
        <p:spPr>
          <a:xfrm>
            <a:off x="8091057" y="2650838"/>
            <a:ext cx="3971634" cy="2600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78604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6"/>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3287" y="0"/>
            <a:ext cx="10018713" cy="1246909"/>
          </a:xfrm>
        </p:spPr>
        <p:txBody>
          <a:bodyPr>
            <a:normAutofit fontScale="90000"/>
          </a:bodyPr>
          <a:lstStyle/>
          <a:p>
            <a:r>
              <a:rPr lang="he-IL" dirty="0">
                <a:latin typeface="David" panose="020E0502060401010101" pitchFamily="34" charset="-79"/>
                <a:cs typeface="David" panose="020E0502060401010101" pitchFamily="34" charset="-79"/>
              </a:rPr>
              <a:t>אופטימיזציה לפי עיקרון ה- </a:t>
            </a:r>
            <a:r>
              <a:rPr lang="en-US" dirty="0">
                <a:latin typeface="David" panose="020E0502060401010101" pitchFamily="34" charset="-79"/>
                <a:cs typeface="David" panose="020E0502060401010101" pitchFamily="34" charset="-79"/>
              </a:rPr>
              <a:t>Energy Matching</a:t>
            </a:r>
            <a:r>
              <a:rPr lang="he-IL" dirty="0">
                <a:latin typeface="David" panose="020E0502060401010101" pitchFamily="34" charset="-79"/>
                <a:cs typeface="David" panose="020E0502060401010101" pitchFamily="34" charset="-79"/>
              </a:rPr>
              <a:t> – 16/9</a:t>
            </a:r>
          </a:p>
        </p:txBody>
      </p:sp>
      <p:sp>
        <p:nvSpPr>
          <p:cNvPr id="11" name="Rectangle 10"/>
          <p:cNvSpPr/>
          <p:nvPr/>
        </p:nvSpPr>
        <p:spPr>
          <a:xfrm>
            <a:off x="7182643" y="1034542"/>
            <a:ext cx="4996873" cy="1338828"/>
          </a:xfrm>
          <a:prstGeom prst="rect">
            <a:avLst/>
          </a:prstGeom>
        </p:spPr>
        <p:txBody>
          <a:bodyPr wrap="square">
            <a:spAutoFit/>
          </a:bodyPr>
          <a:lstStyle/>
          <a:p>
            <a:pPr algn="just">
              <a:lnSpc>
                <a:spcPct val="150000"/>
              </a:lnSpc>
            </a:pPr>
            <a:r>
              <a:rPr lang="he-IL" dirty="0">
                <a:latin typeface="David" panose="020E0502060401010101" pitchFamily="34" charset="-79"/>
                <a:cs typeface="David" panose="020E0502060401010101" pitchFamily="34" charset="-79"/>
              </a:rPr>
              <a:t>מצב הטעינה עבור מקורות האנרגיה:</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ישנה מחזוריות יומית במצב הטעינה של המאגר.</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אנו ממצים את מאגר האנרגיה במהלך היום.</a:t>
            </a:r>
            <a:endParaRPr lang="en-US" dirty="0">
              <a:latin typeface="David" panose="020E0502060401010101" pitchFamily="34" charset="-79"/>
              <a:cs typeface="David" panose="020E0502060401010101" pitchFamily="34" charset="-79"/>
            </a:endParaRPr>
          </a:p>
        </p:txBody>
      </p:sp>
      <p:sp>
        <p:nvSpPr>
          <p:cNvPr id="12" name="Rectangle 11"/>
          <p:cNvSpPr/>
          <p:nvPr/>
        </p:nvSpPr>
        <p:spPr>
          <a:xfrm>
            <a:off x="1782619" y="4203870"/>
            <a:ext cx="5486400" cy="1338828"/>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העלויות נמוכות יותר מהעלויות השנתיות.</a:t>
            </a:r>
          </a:p>
          <a:p>
            <a:pPr marL="285750" indent="-28575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נשים לב כי גודל המאגר הדרוש נמוך משמעותית מהצורך השנתי.</a:t>
            </a:r>
            <a:endParaRPr lang="en-US" dirty="0">
              <a:latin typeface="David" panose="020E0502060401010101" pitchFamily="34" charset="-79"/>
              <a:cs typeface="David" panose="020E0502060401010101" pitchFamily="34" charset="-79"/>
            </a:endParaRPr>
          </a:p>
        </p:txBody>
      </p:sp>
      <p:pic>
        <p:nvPicPr>
          <p:cNvPr id="13" name="Picture 12"/>
          <p:cNvPicPr/>
          <p:nvPr/>
        </p:nvPicPr>
        <p:blipFill>
          <a:blip r:embed="rId3" cstate="print">
            <a:extLst>
              <a:ext uri="{28A0092B-C50C-407E-A947-70E740481C1C}">
                <a14:useLocalDpi xmlns:a14="http://schemas.microsoft.com/office/drawing/2010/main" val="0"/>
              </a:ext>
            </a:extLst>
          </a:blip>
          <a:srcRect l="8671" t="2472" r="7393" b="2868"/>
          <a:stretch>
            <a:fillRect/>
          </a:stretch>
        </p:blipFill>
        <p:spPr bwMode="auto">
          <a:xfrm>
            <a:off x="1313872" y="837045"/>
            <a:ext cx="6269183" cy="3568699"/>
          </a:xfrm>
          <a:prstGeom prst="rect">
            <a:avLst/>
          </a:prstGeom>
          <a:noFill/>
          <a:ln>
            <a:noFill/>
          </a:ln>
          <a:extLst>
            <a:ext uri="{53640926-AAD7-44D8-BBD7-CCE9431645EC}">
              <a14:shadowObscured xmlns:a14="http://schemas.microsoft.com/office/drawing/2010/main"/>
            </a:ext>
          </a:extLst>
        </p:spPr>
      </p:pic>
      <p:pic>
        <p:nvPicPr>
          <p:cNvPr id="14" name="Picture 13"/>
          <p:cNvPicPr/>
          <p:nvPr/>
        </p:nvPicPr>
        <p:blipFill>
          <a:blip r:embed="rId4"/>
          <a:stretch>
            <a:fillRect/>
          </a:stretch>
        </p:blipFill>
        <p:spPr>
          <a:xfrm>
            <a:off x="7536685" y="3400000"/>
            <a:ext cx="4642831" cy="3450088"/>
          </a:xfrm>
          <a:prstGeom prst="rect">
            <a:avLst/>
          </a:prstGeom>
        </p:spPr>
      </p:pic>
      <p:sp>
        <p:nvSpPr>
          <p:cNvPr id="15" name="Rectangle 14"/>
          <p:cNvSpPr/>
          <p:nvPr/>
        </p:nvSpPr>
        <p:spPr>
          <a:xfrm>
            <a:off x="8331199" y="4894150"/>
            <a:ext cx="1311565" cy="1581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p:cNvSpPr/>
          <p:nvPr/>
        </p:nvSpPr>
        <p:spPr>
          <a:xfrm>
            <a:off x="7536685" y="4119417"/>
            <a:ext cx="2513416" cy="4838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89888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3287" y="0"/>
            <a:ext cx="10018713" cy="1246909"/>
          </a:xfrm>
        </p:spPr>
        <p:txBody>
          <a:bodyPr/>
          <a:lstStyle/>
          <a:p>
            <a:r>
              <a:rPr lang="he-IL" dirty="0">
                <a:latin typeface="David" panose="020E0502060401010101" pitchFamily="34" charset="-79"/>
                <a:cs typeface="David" panose="020E0502060401010101" pitchFamily="34" charset="-79"/>
              </a:rPr>
              <a:t>מקרי קצה</a:t>
            </a:r>
          </a:p>
        </p:txBody>
      </p:sp>
      <p:sp>
        <p:nvSpPr>
          <p:cNvPr id="12" name="Rectangle 11"/>
          <p:cNvSpPr/>
          <p:nvPr/>
        </p:nvSpPr>
        <p:spPr>
          <a:xfrm>
            <a:off x="2031999" y="1110326"/>
            <a:ext cx="10160001" cy="1338828"/>
          </a:xfrm>
          <a:prstGeom prst="rect">
            <a:avLst/>
          </a:prstGeom>
        </p:spPr>
        <p:txBody>
          <a:bodyPr wrap="square">
            <a:spAutoFit/>
          </a:bodyPr>
          <a:lstStyle/>
          <a:p>
            <a:pPr marL="342900" lvl="0" indent="-342900" algn="just">
              <a:lnSpc>
                <a:spcPct val="150000"/>
              </a:lnSpc>
              <a:buFont typeface="+mj-lt"/>
              <a:buAutoNum type="arabicPeriod"/>
            </a:pPr>
            <a:r>
              <a:rPr lang="he-IL" dirty="0">
                <a:latin typeface="David" panose="020E0502060401010101" pitchFamily="34" charset="-79"/>
                <a:cs typeface="David" panose="020E0502060401010101" pitchFamily="34" charset="-79"/>
              </a:rPr>
              <a:t>כאשר לא ניתן לטעון את מאגר האנרגיה בצורה מספקת ועקב תנאי מזג האוויר נצטרך להשתמש במאגר האנרגיה יותר נוכל להגיע למצב בו מצב הטעינה של הסוללה שלילי.</a:t>
            </a:r>
          </a:p>
          <a:p>
            <a:pPr lvl="0" algn="just">
              <a:lnSpc>
                <a:spcPct val="150000"/>
              </a:lnSpc>
            </a:pPr>
            <a:r>
              <a:rPr lang="he-IL" dirty="0">
                <a:latin typeface="David" panose="020E0502060401010101" pitchFamily="34" charset="-79"/>
                <a:cs typeface="David" panose="020E0502060401010101" pitchFamily="34" charset="-79"/>
              </a:rPr>
              <a:t>       במצב כזה אנו טוענים כי האופטימיזציה עדיין נכונה עבור כל השעות בהן ה- </a:t>
            </a:r>
            <a:r>
              <a:rPr lang="en-US" dirty="0">
                <a:latin typeface="David" panose="020E0502060401010101" pitchFamily="34" charset="-79"/>
                <a:cs typeface="David" panose="020E0502060401010101" pitchFamily="34" charset="-79"/>
              </a:rPr>
              <a:t>SOC</a:t>
            </a:r>
            <a:r>
              <a:rPr lang="he-IL" dirty="0">
                <a:latin typeface="David" panose="020E0502060401010101" pitchFamily="34" charset="-79"/>
                <a:cs typeface="David" panose="020E0502060401010101" pitchFamily="34" charset="-79"/>
              </a:rPr>
              <a:t> אינו שלילי.</a:t>
            </a:r>
          </a:p>
        </p:txBody>
      </p:sp>
      <p:pic>
        <p:nvPicPr>
          <p:cNvPr id="7" name="Picture 6"/>
          <p:cNvPicPr/>
          <p:nvPr/>
        </p:nvPicPr>
        <p:blipFill rotWithShape="1">
          <a:blip r:embed="rId3" cstate="print">
            <a:extLst>
              <a:ext uri="{28A0092B-C50C-407E-A947-70E740481C1C}">
                <a14:useLocalDpi xmlns:a14="http://schemas.microsoft.com/office/drawing/2010/main" val="0"/>
              </a:ext>
            </a:extLst>
          </a:blip>
          <a:srcRect l="8791" r="7272" b="3114"/>
          <a:stretch/>
        </p:blipFill>
        <p:spPr bwMode="auto">
          <a:xfrm>
            <a:off x="3833090" y="2449154"/>
            <a:ext cx="8257310" cy="440884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6940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3287" y="0"/>
            <a:ext cx="10018713" cy="1246909"/>
          </a:xfrm>
        </p:spPr>
        <p:txBody>
          <a:bodyPr/>
          <a:lstStyle/>
          <a:p>
            <a:r>
              <a:rPr lang="he-IL" dirty="0">
                <a:latin typeface="David" panose="020E0502060401010101" pitchFamily="34" charset="-79"/>
                <a:cs typeface="David" panose="020E0502060401010101" pitchFamily="34" charset="-79"/>
              </a:rPr>
              <a:t>מקרי קצה</a:t>
            </a:r>
          </a:p>
        </p:txBody>
      </p:sp>
      <p:sp>
        <p:nvSpPr>
          <p:cNvPr id="12" name="Rectangle 11"/>
          <p:cNvSpPr/>
          <p:nvPr/>
        </p:nvSpPr>
        <p:spPr>
          <a:xfrm>
            <a:off x="1644074" y="1410507"/>
            <a:ext cx="10317018" cy="888705"/>
          </a:xfrm>
          <a:prstGeom prst="rect">
            <a:avLst/>
          </a:prstGeom>
        </p:spPr>
        <p:txBody>
          <a:bodyPr wrap="square">
            <a:spAutoFit/>
          </a:bodyPr>
          <a:lstStyle/>
          <a:p>
            <a:pPr marL="342900" indent="-342900" algn="just">
              <a:lnSpc>
                <a:spcPct val="150000"/>
              </a:lnSpc>
              <a:buFont typeface="+mj-lt"/>
              <a:buAutoNum type="arabicPeriod" startAt="2"/>
            </a:pPr>
            <a:r>
              <a:rPr lang="he-IL" dirty="0">
                <a:latin typeface="David" panose="020E0502060401010101" pitchFamily="34" charset="-79"/>
                <a:cs typeface="David" panose="020E0502060401010101" pitchFamily="34" charset="-79"/>
              </a:rPr>
              <a:t>מספר הפאנלים הסולאריים עצום לכן, השטח הדרוש לפרישתם אינו ישים.</a:t>
            </a:r>
          </a:p>
          <a:p>
            <a:pPr algn="just">
              <a:lnSpc>
                <a:spcPct val="150000"/>
              </a:lnSpc>
            </a:pPr>
            <a:r>
              <a:rPr lang="he-IL" dirty="0">
                <a:latin typeface="David" panose="020E0502060401010101" pitchFamily="34" charset="-79"/>
                <a:cs typeface="David" panose="020E0502060401010101" pitchFamily="34" charset="-79"/>
              </a:rPr>
              <a:t>      אם ניקח מספר פאנלים נמוך יותר נוכל עדיין לעמוד בדרישות האנרגיה ולהקטין את השטח הדרוש בצורה משמעותית.</a:t>
            </a:r>
          </a:p>
        </p:txBody>
      </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2613891" y="3173267"/>
            <a:ext cx="8955253" cy="2959679"/>
          </a:xfrm>
          <a:prstGeom prst="rect">
            <a:avLst/>
          </a:prstGeom>
        </p:spPr>
      </p:pic>
      <p:sp>
        <p:nvSpPr>
          <p:cNvPr id="5" name="Rectangle 4"/>
          <p:cNvSpPr/>
          <p:nvPr/>
        </p:nvSpPr>
        <p:spPr>
          <a:xfrm>
            <a:off x="7182643" y="4211782"/>
            <a:ext cx="4076484" cy="5891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p:cNvSpPr/>
          <p:nvPr/>
        </p:nvSpPr>
        <p:spPr>
          <a:xfrm>
            <a:off x="2724728" y="4211782"/>
            <a:ext cx="4147898" cy="5891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50281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42928" y="92364"/>
            <a:ext cx="10018713" cy="810491"/>
          </a:xfrm>
        </p:spPr>
        <p:txBody>
          <a:bodyPr/>
          <a:lstStyle/>
          <a:p>
            <a:r>
              <a:rPr lang="he-IL" dirty="0">
                <a:latin typeface="David" panose="020E0502060401010101" pitchFamily="34" charset="-79"/>
                <a:cs typeface="David" panose="020E0502060401010101" pitchFamily="34" charset="-79"/>
              </a:rPr>
              <a:t>תוכן עניינים</a:t>
            </a:r>
          </a:p>
        </p:txBody>
      </p:sp>
      <p:sp>
        <p:nvSpPr>
          <p:cNvPr id="5" name="Content Placeholder 4"/>
          <p:cNvSpPr>
            <a:spLocks noGrp="1"/>
          </p:cNvSpPr>
          <p:nvPr>
            <p:ph idx="1"/>
          </p:nvPr>
        </p:nvSpPr>
        <p:spPr>
          <a:xfrm>
            <a:off x="1742929" y="902855"/>
            <a:ext cx="10018713" cy="5775035"/>
          </a:xfrm>
        </p:spPr>
        <p:txBody>
          <a:bodyPr>
            <a:noAutofit/>
          </a:bodyPr>
          <a:lstStyle/>
          <a:p>
            <a:pPr algn="just">
              <a:lnSpc>
                <a:spcPct val="170000"/>
              </a:lnSpc>
              <a:spcBef>
                <a:spcPts val="0"/>
              </a:spcBef>
              <a:spcAft>
                <a:spcPts val="0"/>
              </a:spcAft>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אנרגיה מתחדשת ורשת חשמל אוטונומית</a:t>
            </a:r>
          </a:p>
          <a:p>
            <a:pPr algn="just">
              <a:lnSpc>
                <a:spcPct val="170000"/>
              </a:lnSpc>
              <a:spcBef>
                <a:spcPts val="0"/>
              </a:spcBef>
              <a:spcAft>
                <a:spcPts val="0"/>
              </a:spcAft>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מקורות אנרגיה ומקורות אגירה מתחדשים</a:t>
            </a:r>
          </a:p>
          <a:p>
            <a:pPr algn="just">
              <a:lnSpc>
                <a:spcPct val="170000"/>
              </a:lnSpc>
              <a:spcBef>
                <a:spcPts val="0"/>
              </a:spcBef>
              <a:spcAft>
                <a:spcPts val="0"/>
              </a:spcAft>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ניתוח כלכלי ופתרון אופטימלי</a:t>
            </a:r>
          </a:p>
          <a:p>
            <a:pPr algn="just">
              <a:lnSpc>
                <a:spcPct val="170000"/>
              </a:lnSpc>
              <a:spcBef>
                <a:spcPts val="0"/>
              </a:spcBef>
              <a:spcAft>
                <a:spcPts val="0"/>
              </a:spcAft>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ניתוח נתוני צריכת החשמל בבית חולים טיפוסי בטקסס</a:t>
            </a:r>
          </a:p>
          <a:p>
            <a:pPr algn="just">
              <a:lnSpc>
                <a:spcPct val="170000"/>
              </a:lnSpc>
              <a:spcBef>
                <a:spcPts val="0"/>
              </a:spcBef>
              <a:spcAft>
                <a:spcPts val="0"/>
              </a:spcAft>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ניתוח </a:t>
            </a:r>
            <a:r>
              <a:rPr lang="he-IL" sz="1800" dirty="0">
                <a:latin typeface="Times New Roman" panose="02020603050405020304" pitchFamily="18" charset="0"/>
                <a:cs typeface="David" panose="020E0502060401010101" pitchFamily="34" charset="-79"/>
              </a:rPr>
              <a:t>המידע:</a:t>
            </a:r>
          </a:p>
          <a:p>
            <a:pPr marL="800100" lvl="1" indent="-342900" algn="just">
              <a:lnSpc>
                <a:spcPct val="170000"/>
              </a:lnSpc>
              <a:spcBef>
                <a:spcPts val="0"/>
              </a:spcBef>
              <a:spcAft>
                <a:spcPts val="0"/>
              </a:spcAft>
              <a:buClrTx/>
              <a:buSzPct val="100000"/>
              <a:buFont typeface="+mj-lt"/>
              <a:buAutoNum type="arabicPeriod"/>
            </a:pPr>
            <a:r>
              <a:rPr lang="he-IL" sz="1800" dirty="0">
                <a:latin typeface="Times New Roman" panose="02020603050405020304" pitchFamily="18" charset="0"/>
                <a:cs typeface="David" panose="020E0502060401010101" pitchFamily="34" charset="-79"/>
              </a:rPr>
              <a:t>ניתוח פשטני</a:t>
            </a:r>
          </a:p>
          <a:p>
            <a:pPr marL="800100" lvl="1" indent="-342900" algn="just">
              <a:lnSpc>
                <a:spcPct val="170000"/>
              </a:lnSpc>
              <a:spcBef>
                <a:spcPts val="0"/>
              </a:spcBef>
              <a:spcAft>
                <a:spcPts val="0"/>
              </a:spcAft>
              <a:buClrTx/>
              <a:buSzPct val="100000"/>
              <a:buFont typeface="+mj-lt"/>
              <a:buAutoNum type="arabicPeriod"/>
            </a:pPr>
            <a:r>
              <a:rPr lang="he-IL" sz="1800" dirty="0">
                <a:latin typeface="Times New Roman" panose="02020603050405020304" pitchFamily="18" charset="0"/>
                <a:cs typeface="David" panose="020E0502060401010101" pitchFamily="34" charset="-79"/>
              </a:rPr>
              <a:t>אנליזה מורחבת</a:t>
            </a:r>
          </a:p>
          <a:p>
            <a:pPr marL="800100" lvl="1" indent="-342900" algn="just">
              <a:lnSpc>
                <a:spcPct val="170000"/>
              </a:lnSpc>
              <a:spcBef>
                <a:spcPts val="0"/>
              </a:spcBef>
              <a:spcAft>
                <a:spcPts val="0"/>
              </a:spcAft>
              <a:buClrTx/>
              <a:buSzPct val="100000"/>
              <a:buFont typeface="+mj-lt"/>
              <a:buAutoNum type="arabicPeriod"/>
            </a:pPr>
            <a:r>
              <a:rPr lang="he-IL" sz="1800" dirty="0">
                <a:latin typeface="Times New Roman" panose="02020603050405020304" pitchFamily="18" charset="0"/>
                <a:cs typeface="David" panose="020E0502060401010101" pitchFamily="34" charset="-79"/>
              </a:rPr>
              <a:t>אופטימיזציה לפי עיקרון ה- </a:t>
            </a:r>
            <a:r>
              <a:rPr lang="en-US" sz="1800" dirty="0">
                <a:latin typeface="Times New Roman" panose="02020603050405020304" pitchFamily="18" charset="0"/>
                <a:cs typeface="David" panose="020E0502060401010101" pitchFamily="34" charset="-79"/>
              </a:rPr>
              <a:t>Energy Matching</a:t>
            </a:r>
            <a:endParaRPr lang="he-IL" sz="1800" dirty="0">
              <a:latin typeface="Times New Roman" panose="02020603050405020304" pitchFamily="18" charset="0"/>
              <a:cs typeface="David" panose="020E0502060401010101" pitchFamily="34" charset="-79"/>
            </a:endParaRPr>
          </a:p>
          <a:p>
            <a:pPr marL="800100" lvl="1" indent="-342900" algn="just">
              <a:lnSpc>
                <a:spcPct val="170000"/>
              </a:lnSpc>
              <a:spcBef>
                <a:spcPts val="0"/>
              </a:spcBef>
              <a:spcAft>
                <a:spcPts val="0"/>
              </a:spcAft>
              <a:buClrTx/>
              <a:buSzPct val="100000"/>
              <a:buFont typeface="+mj-lt"/>
              <a:buAutoNum type="arabicPeriod"/>
            </a:pPr>
            <a:r>
              <a:rPr lang="he-IL" sz="1800" dirty="0">
                <a:latin typeface="Times New Roman" panose="02020603050405020304" pitchFamily="18" charset="0"/>
                <a:cs typeface="David" panose="020E0502060401010101" pitchFamily="34" charset="-79"/>
              </a:rPr>
              <a:t>מקרי קצה</a:t>
            </a:r>
          </a:p>
          <a:p>
            <a:pPr algn="just">
              <a:lnSpc>
                <a:spcPct val="170000"/>
              </a:lnSpc>
              <a:spcBef>
                <a:spcPts val="0"/>
              </a:spcBef>
              <a:spcAft>
                <a:spcPts val="0"/>
              </a:spcAft>
              <a:buClrTx/>
              <a:buFont typeface="Wingdings" panose="05000000000000000000" pitchFamily="2" charset="2"/>
              <a:buChar char="Ø"/>
            </a:pPr>
            <a:r>
              <a:rPr lang="he-IL" sz="1800" dirty="0">
                <a:latin typeface="Times New Roman" panose="02020603050405020304" pitchFamily="18" charset="0"/>
                <a:cs typeface="David" panose="020E0502060401010101" pitchFamily="34" charset="-79"/>
              </a:rPr>
              <a:t>השוואה בין האופטימיזציות</a:t>
            </a:r>
          </a:p>
          <a:p>
            <a:pPr algn="just">
              <a:lnSpc>
                <a:spcPct val="170000"/>
              </a:lnSpc>
              <a:spcBef>
                <a:spcPts val="0"/>
              </a:spcBef>
              <a:spcAft>
                <a:spcPts val="0"/>
              </a:spcAft>
              <a:buClrTx/>
              <a:buFont typeface="Wingdings" panose="05000000000000000000" pitchFamily="2" charset="2"/>
              <a:buChar char="Ø"/>
            </a:pPr>
            <a:r>
              <a:rPr lang="he-IL" sz="1800">
                <a:latin typeface="Times New Roman" panose="02020603050405020304" pitchFamily="18" charset="0"/>
                <a:cs typeface="David" panose="020E0502060401010101" pitchFamily="34" charset="-79"/>
              </a:rPr>
              <a:t>השוואה מול עבודות קודמות</a:t>
            </a:r>
            <a:endParaRPr lang="he-IL" sz="1800" dirty="0">
              <a:latin typeface="Times New Roman" panose="02020603050405020304" pitchFamily="18" charset="0"/>
              <a:cs typeface="David" panose="020E0502060401010101" pitchFamily="34" charset="-79"/>
            </a:endParaRPr>
          </a:p>
          <a:p>
            <a:pPr algn="just">
              <a:lnSpc>
                <a:spcPct val="170000"/>
              </a:lnSpc>
              <a:spcBef>
                <a:spcPts val="0"/>
              </a:spcBef>
              <a:spcAft>
                <a:spcPts val="0"/>
              </a:spcAft>
              <a:buClrTx/>
              <a:buFont typeface="Wingdings" panose="05000000000000000000" pitchFamily="2" charset="2"/>
              <a:buChar char="Ø"/>
            </a:pPr>
            <a:r>
              <a:rPr lang="he-IL" sz="1800" dirty="0">
                <a:latin typeface="Times New Roman" panose="02020603050405020304" pitchFamily="18" charset="0"/>
                <a:cs typeface="David" panose="020E0502060401010101" pitchFamily="34" charset="-79"/>
              </a:rPr>
              <a:t>סיכום ומסקנות</a:t>
            </a:r>
          </a:p>
          <a:p>
            <a:pPr algn="just">
              <a:lnSpc>
                <a:spcPct val="170000"/>
              </a:lnSpc>
              <a:spcBef>
                <a:spcPts val="0"/>
              </a:spcBef>
              <a:spcAft>
                <a:spcPts val="0"/>
              </a:spcAft>
              <a:buClrTx/>
              <a:buFont typeface="Wingdings" panose="05000000000000000000" pitchFamily="2" charset="2"/>
              <a:buChar char="Ø"/>
            </a:pPr>
            <a:endParaRPr lang="en-US" sz="1800" dirty="0">
              <a:latin typeface="David" panose="020E0502060401010101" pitchFamily="34" charset="-79"/>
              <a:cs typeface="David" panose="020E0502060401010101" pitchFamily="34" charset="-79"/>
            </a:endParaRPr>
          </a:p>
        </p:txBody>
      </p:sp>
      <p:pic>
        <p:nvPicPr>
          <p:cNvPr id="6" name="Picture 2" descr="Renewable energy - Polarpedia">
            <a:extLst>
              <a:ext uri="{FF2B5EF4-FFF2-40B4-BE49-F238E27FC236}">
                <a16:creationId xmlns:a16="http://schemas.microsoft.com/office/drawing/2014/main" id="{FB85E683-78A8-426B-9E72-9ADDC4AAF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7338" y="2102359"/>
            <a:ext cx="3707317" cy="337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57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3287" y="0"/>
            <a:ext cx="10018713" cy="1246909"/>
          </a:xfrm>
        </p:spPr>
        <p:txBody>
          <a:bodyPr/>
          <a:lstStyle/>
          <a:p>
            <a:r>
              <a:rPr lang="he-IL" dirty="0">
                <a:latin typeface="David" panose="020E0502060401010101" pitchFamily="34" charset="-79"/>
                <a:cs typeface="David" panose="020E0502060401010101" pitchFamily="34" charset="-79"/>
              </a:rPr>
              <a:t>מקרי קצה</a:t>
            </a:r>
          </a:p>
        </p:txBody>
      </p:sp>
      <p:sp>
        <p:nvSpPr>
          <p:cNvPr id="12" name="Rectangle 11"/>
          <p:cNvSpPr/>
          <p:nvPr/>
        </p:nvSpPr>
        <p:spPr>
          <a:xfrm>
            <a:off x="1625600" y="1246909"/>
            <a:ext cx="10538692" cy="1338828"/>
          </a:xfrm>
          <a:prstGeom prst="rect">
            <a:avLst/>
          </a:prstGeom>
        </p:spPr>
        <p:txBody>
          <a:bodyPr wrap="square">
            <a:spAutoFit/>
          </a:bodyPr>
          <a:lstStyle/>
          <a:p>
            <a:pPr marL="342900" lvl="0" indent="-342900" algn="just">
              <a:lnSpc>
                <a:spcPct val="150000"/>
              </a:lnSpc>
              <a:buFont typeface="+mj-lt"/>
              <a:buAutoNum type="arabicPeriod" startAt="3"/>
            </a:pPr>
            <a:r>
              <a:rPr lang="he-IL" dirty="0">
                <a:latin typeface="David" panose="020E0502060401010101" pitchFamily="34" charset="-79"/>
                <a:cs typeface="David" panose="020E0502060401010101" pitchFamily="34" charset="-79"/>
              </a:rPr>
              <a:t>כאשר לא ניתן לספק את האנרגיה הדרושה לדרישות בית החולים בצורה מספקת ועקב תנאי מזג האוויר לא נוכל להשתמש במקורות האנרגיה המתחדשים כמעט, נצטרך להגדיל את גודל המאגר הדרוש בצורה משמעותית – גם אם ברוב הזמן לא נשתמש בו כמעט. </a:t>
            </a:r>
            <a:endParaRPr lang="en-US" dirty="0">
              <a:latin typeface="David" panose="020E0502060401010101" pitchFamily="34" charset="-79"/>
              <a:cs typeface="David" panose="020E0502060401010101" pitchFamily="34" charset="-79"/>
            </a:endParaRPr>
          </a:p>
        </p:txBody>
      </p:sp>
      <p:pic>
        <p:nvPicPr>
          <p:cNvPr id="5" name="Picture 4"/>
          <p:cNvPicPr/>
          <p:nvPr/>
        </p:nvPicPr>
        <p:blipFill rotWithShape="1">
          <a:blip r:embed="rId3" cstate="print">
            <a:extLst>
              <a:ext uri="{28A0092B-C50C-407E-A947-70E740481C1C}">
                <a14:useLocalDpi xmlns:a14="http://schemas.microsoft.com/office/drawing/2010/main" val="0"/>
              </a:ext>
            </a:extLst>
          </a:blip>
          <a:srcRect l="9152" t="2966" r="7863" b="4080"/>
          <a:stretch/>
        </p:blipFill>
        <p:spPr bwMode="auto">
          <a:xfrm>
            <a:off x="2937164" y="2804968"/>
            <a:ext cx="9227128" cy="421466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82165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3287" y="1"/>
            <a:ext cx="10018713" cy="914400"/>
          </a:xfrm>
        </p:spPr>
        <p:txBody>
          <a:bodyPr/>
          <a:lstStyle/>
          <a:p>
            <a:r>
              <a:rPr lang="he-IL" dirty="0">
                <a:latin typeface="David" panose="020E0502060401010101" pitchFamily="34" charset="-79"/>
                <a:cs typeface="David" panose="020E0502060401010101" pitchFamily="34" charset="-79"/>
              </a:rPr>
              <a:t>השוואה בין האופטימיזציות</a:t>
            </a:r>
          </a:p>
        </p:txBody>
      </p:sp>
      <p:sp>
        <p:nvSpPr>
          <p:cNvPr id="12" name="Rectangle 11"/>
          <p:cNvSpPr/>
          <p:nvPr/>
        </p:nvSpPr>
        <p:spPr>
          <a:xfrm>
            <a:off x="1477818" y="771236"/>
            <a:ext cx="10714182" cy="1338828"/>
          </a:xfrm>
          <a:prstGeom prst="rect">
            <a:avLst/>
          </a:prstGeom>
        </p:spPr>
        <p:txBody>
          <a:bodyPr wrap="square">
            <a:spAutoFit/>
          </a:bodyPr>
          <a:lstStyle/>
          <a:p>
            <a:pPr marL="342900" lvl="0" indent="-342900" algn="just">
              <a:lnSpc>
                <a:spcPct val="150000"/>
              </a:lnSpc>
              <a:buFont typeface="+mj-lt"/>
              <a:buAutoNum type="arabicPeriod"/>
            </a:pPr>
            <a:r>
              <a:rPr lang="he-IL" dirty="0">
                <a:latin typeface="David" panose="020E0502060401010101" pitchFamily="34" charset="-79"/>
                <a:cs typeface="David" panose="020E0502060401010101" pitchFamily="34" charset="-79"/>
              </a:rPr>
              <a:t>עבור מקורות האגירה נקבל עלות דומה וערכי שיא דומים.</a:t>
            </a:r>
          </a:p>
          <a:p>
            <a:pPr marL="342900" lvl="0" indent="-342900" algn="just">
              <a:lnSpc>
                <a:spcPct val="150000"/>
              </a:lnSpc>
              <a:buFont typeface="+mj-lt"/>
              <a:buAutoNum type="arabicPeriod"/>
            </a:pPr>
            <a:r>
              <a:rPr lang="he-IL" dirty="0">
                <a:latin typeface="David" panose="020E0502060401010101" pitchFamily="34" charset="-79"/>
                <a:cs typeface="David" panose="020E0502060401010101" pitchFamily="34" charset="-79"/>
              </a:rPr>
              <a:t>בכל הניתוחים אנו משתמשים ב- </a:t>
            </a:r>
            <a:r>
              <a:rPr lang="en-US" dirty="0">
                <a:latin typeface="David" panose="020E0502060401010101" pitchFamily="34" charset="-79"/>
                <a:cs typeface="David" panose="020E0502060401010101" pitchFamily="34" charset="-79"/>
              </a:rPr>
              <a:t>Flow batteries</a:t>
            </a:r>
            <a:r>
              <a:rPr lang="he-IL" dirty="0">
                <a:latin typeface="David" panose="020E0502060401010101" pitchFamily="34" charset="-79"/>
                <a:cs typeface="David" panose="020E0502060401010101" pitchFamily="34" charset="-79"/>
              </a:rPr>
              <a:t>.</a:t>
            </a:r>
          </a:p>
          <a:p>
            <a:pPr marL="342900" indent="-342900" algn="just">
              <a:lnSpc>
                <a:spcPct val="150000"/>
              </a:lnSpc>
              <a:buFont typeface="+mj-lt"/>
              <a:buAutoNum type="arabicPeriod"/>
            </a:pPr>
            <a:r>
              <a:rPr lang="he-IL" dirty="0">
                <a:latin typeface="David" panose="020E0502060401010101" pitchFamily="34" charset="-79"/>
                <a:cs typeface="David" panose="020E0502060401010101" pitchFamily="34" charset="-79"/>
              </a:rPr>
              <a:t>הניתוח הפשטני נותן הערכה מאוד רחוקה מההערכה הסופית שלנו.</a:t>
            </a:r>
          </a:p>
        </p:txBody>
      </p:sp>
      <p:sp>
        <p:nvSpPr>
          <p:cNvPr id="3" name="Rectangle 2"/>
          <p:cNvSpPr/>
          <p:nvPr/>
        </p:nvSpPr>
        <p:spPr>
          <a:xfrm>
            <a:off x="7561334" y="2110064"/>
            <a:ext cx="4630666" cy="3831818"/>
          </a:xfrm>
          <a:prstGeom prst="rect">
            <a:avLst/>
          </a:prstGeom>
        </p:spPr>
        <p:txBody>
          <a:bodyPr wrap="square">
            <a:spAutoFit/>
          </a:bodyPr>
          <a:lstStyle/>
          <a:p>
            <a:pPr marL="342900" lvl="0" indent="-342900" algn="just">
              <a:lnSpc>
                <a:spcPct val="150000"/>
              </a:lnSpc>
              <a:buFont typeface="+mj-lt"/>
              <a:buAutoNum type="arabicPeriod" startAt="4"/>
            </a:pPr>
            <a:r>
              <a:rPr lang="he-IL" dirty="0">
                <a:latin typeface="David" panose="020E0502060401010101" pitchFamily="34" charset="-79"/>
                <a:cs typeface="David" panose="020E0502060401010101" pitchFamily="34" charset="-79"/>
              </a:rPr>
              <a:t>בניתוח הפשטני אנו משתמשים רק ב- </a:t>
            </a:r>
            <a:r>
              <a:rPr lang="en-US" dirty="0">
                <a:latin typeface="David" panose="020E0502060401010101" pitchFamily="34" charset="-79"/>
                <a:cs typeface="David" panose="020E0502060401010101" pitchFamily="34" charset="-79"/>
              </a:rPr>
              <a:t>PV</a:t>
            </a:r>
            <a:r>
              <a:rPr lang="he-IL" dirty="0">
                <a:latin typeface="David" panose="020E0502060401010101" pitchFamily="34" charset="-79"/>
                <a:cs typeface="David" panose="020E0502060401010101" pitchFamily="34" charset="-79"/>
              </a:rPr>
              <a:t>.</a:t>
            </a:r>
            <a:endParaRPr lang="en-US" dirty="0">
              <a:latin typeface="David" panose="020E0502060401010101" pitchFamily="34" charset="-79"/>
              <a:cs typeface="David" panose="020E0502060401010101" pitchFamily="34" charset="-79"/>
            </a:endParaRPr>
          </a:p>
          <a:p>
            <a:pPr marL="342900" lvl="0" indent="-342900" algn="just">
              <a:lnSpc>
                <a:spcPct val="150000"/>
              </a:lnSpc>
              <a:buFont typeface="+mj-lt"/>
              <a:buAutoNum type="arabicPeriod" startAt="4"/>
            </a:pPr>
            <a:r>
              <a:rPr lang="he-IL" dirty="0">
                <a:latin typeface="David" panose="020E0502060401010101" pitchFamily="34" charset="-79"/>
                <a:cs typeface="David" panose="020E0502060401010101" pitchFamily="34" charset="-79"/>
              </a:rPr>
              <a:t>ישנה קפיצה גדולה בעלויות ההקמה והתפעול של מקורות האנרגיה המתחדשת בין הניתוחים השונים.</a:t>
            </a:r>
            <a:endParaRPr lang="en-US" dirty="0">
              <a:latin typeface="David" panose="020E0502060401010101" pitchFamily="34" charset="-79"/>
              <a:cs typeface="David" panose="020E0502060401010101" pitchFamily="34" charset="-79"/>
            </a:endParaRPr>
          </a:p>
          <a:p>
            <a:pPr marL="342900" lvl="0" indent="-342900" algn="just">
              <a:lnSpc>
                <a:spcPct val="150000"/>
              </a:lnSpc>
              <a:buFont typeface="+mj-lt"/>
              <a:buAutoNum type="arabicPeriod" startAt="4"/>
            </a:pPr>
            <a:r>
              <a:rPr lang="he-IL" dirty="0">
                <a:latin typeface="David" panose="020E0502060401010101" pitchFamily="34" charset="-79"/>
                <a:cs typeface="David" panose="020E0502060401010101" pitchFamily="34" charset="-79"/>
              </a:rPr>
              <a:t>באנליזה המורחבת ישנו שימוש גם באנרגיית הרוח.</a:t>
            </a:r>
          </a:p>
          <a:p>
            <a:pPr marL="342900" indent="-342900" algn="just">
              <a:lnSpc>
                <a:spcPct val="150000"/>
              </a:lnSpc>
              <a:buFont typeface="+mj-lt"/>
              <a:buAutoNum type="arabicPeriod" startAt="4"/>
            </a:pPr>
            <a:r>
              <a:rPr lang="he-IL" dirty="0">
                <a:latin typeface="David" panose="020E0502060401010101" pitchFamily="34" charset="-79"/>
                <a:cs typeface="David" panose="020E0502060401010101" pitchFamily="34" charset="-79"/>
              </a:rPr>
              <a:t>על מנת שנוכל לטעון את מקורות האגירה, באנליזה המורחבת ניתן להגיע למקסימום הכפול (בקירוב) מערך המקסימום עבור הניתוח הפשטני.</a:t>
            </a:r>
            <a:endParaRPr lang="en-US" dirty="0">
              <a:latin typeface="David" panose="020E0502060401010101" pitchFamily="34" charset="-79"/>
              <a:cs typeface="David" panose="020E0502060401010101" pitchFamily="34" charset="-79"/>
            </a:endParaRPr>
          </a:p>
        </p:txBody>
      </p:sp>
      <p:pic>
        <p:nvPicPr>
          <p:cNvPr id="6" name="Picture 5"/>
          <p:cNvPicPr>
            <a:picLocks noChangeAspect="1"/>
          </p:cNvPicPr>
          <p:nvPr/>
        </p:nvPicPr>
        <p:blipFill rotWithShape="1">
          <a:blip r:embed="rId3"/>
          <a:srcRect r="1598"/>
          <a:stretch/>
        </p:blipFill>
        <p:spPr>
          <a:xfrm>
            <a:off x="1244774" y="2232100"/>
            <a:ext cx="6316560" cy="3378992"/>
          </a:xfrm>
          <a:prstGeom prst="rect">
            <a:avLst/>
          </a:prstGeom>
        </p:spPr>
      </p:pic>
      <p:sp>
        <p:nvSpPr>
          <p:cNvPr id="7" name="Rectangle 6"/>
          <p:cNvSpPr/>
          <p:nvPr/>
        </p:nvSpPr>
        <p:spPr>
          <a:xfrm>
            <a:off x="1244774" y="4645890"/>
            <a:ext cx="6316560" cy="965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p:cNvSpPr/>
          <p:nvPr/>
        </p:nvSpPr>
        <p:spPr>
          <a:xfrm>
            <a:off x="1244773" y="4980707"/>
            <a:ext cx="4417117" cy="6303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p:cNvSpPr/>
          <p:nvPr/>
        </p:nvSpPr>
        <p:spPr>
          <a:xfrm>
            <a:off x="1244773" y="2299856"/>
            <a:ext cx="3087082" cy="13631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p:cNvSpPr/>
          <p:nvPr/>
        </p:nvSpPr>
        <p:spPr>
          <a:xfrm>
            <a:off x="3508194" y="3663008"/>
            <a:ext cx="823661" cy="9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p:cNvSpPr/>
          <p:nvPr/>
        </p:nvSpPr>
        <p:spPr>
          <a:xfrm>
            <a:off x="1244771" y="2277553"/>
            <a:ext cx="5128319" cy="13854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Rectangle 12"/>
          <p:cNvSpPr/>
          <p:nvPr/>
        </p:nvSpPr>
        <p:spPr>
          <a:xfrm>
            <a:off x="2589730" y="3663006"/>
            <a:ext cx="918464" cy="9828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Rectangle 13"/>
          <p:cNvSpPr/>
          <p:nvPr/>
        </p:nvSpPr>
        <p:spPr>
          <a:xfrm>
            <a:off x="2589730" y="3663004"/>
            <a:ext cx="1742125" cy="9828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421250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 end="1"/>
                                            </p:txEl>
                                          </p:spTgt>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2" end="2"/>
                                            </p:txEl>
                                          </p:spTgt>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3" end="3"/>
                                            </p:txEl>
                                          </p:spTgt>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13"/>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3" grpId="0" animBg="1"/>
      <p:bldP spid="13" grpId="1"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3287" y="1"/>
            <a:ext cx="10018713" cy="914400"/>
          </a:xfrm>
        </p:spPr>
        <p:txBody>
          <a:bodyPr/>
          <a:lstStyle/>
          <a:p>
            <a:r>
              <a:rPr lang="he-IL" dirty="0">
                <a:latin typeface="David" panose="020E0502060401010101" pitchFamily="34" charset="-79"/>
                <a:cs typeface="David" panose="020E0502060401010101" pitchFamily="34" charset="-79"/>
              </a:rPr>
              <a:t>השוואה בין האופטימיזציות</a:t>
            </a:r>
          </a:p>
        </p:txBody>
      </p:sp>
      <p:sp>
        <p:nvSpPr>
          <p:cNvPr id="12" name="Rectangle 11"/>
          <p:cNvSpPr/>
          <p:nvPr/>
        </p:nvSpPr>
        <p:spPr>
          <a:xfrm>
            <a:off x="1477819" y="771236"/>
            <a:ext cx="10714182" cy="1754326"/>
          </a:xfrm>
          <a:prstGeom prst="rect">
            <a:avLst/>
          </a:prstGeom>
        </p:spPr>
        <p:txBody>
          <a:bodyPr wrap="square">
            <a:spAutoFit/>
          </a:bodyPr>
          <a:lstStyle/>
          <a:p>
            <a:pPr marL="342900" lvl="0" indent="-342900" algn="just">
              <a:lnSpc>
                <a:spcPct val="150000"/>
              </a:lnSpc>
              <a:buFont typeface="+mj-lt"/>
              <a:buAutoNum type="arabicPeriod" startAt="8"/>
            </a:pPr>
            <a:r>
              <a:rPr lang="he-IL" dirty="0">
                <a:latin typeface="David" panose="020E0502060401010101" pitchFamily="34" charset="-79"/>
                <a:cs typeface="David" panose="020E0502060401010101" pitchFamily="34" charset="-79"/>
              </a:rPr>
              <a:t>עבור האופטימיזציה לפי עיקרון ה- </a:t>
            </a:r>
            <a:r>
              <a:rPr lang="en-US" dirty="0">
                <a:latin typeface="David" panose="020E0502060401010101" pitchFamily="34" charset="-79"/>
                <a:cs typeface="David" panose="020E0502060401010101" pitchFamily="34" charset="-79"/>
              </a:rPr>
              <a:t>Energy Matching</a:t>
            </a:r>
            <a:r>
              <a:rPr lang="he-IL" dirty="0">
                <a:latin typeface="David" panose="020E0502060401010101" pitchFamily="34" charset="-79"/>
                <a:cs typeface="David" panose="020E0502060401010101" pitchFamily="34" charset="-79"/>
              </a:rPr>
              <a:t>, ננצל את מערך ה- </a:t>
            </a:r>
            <a:r>
              <a:rPr lang="en-US" dirty="0">
                <a:latin typeface="David" panose="020E0502060401010101" pitchFamily="34" charset="-79"/>
                <a:cs typeface="David" panose="020E0502060401010101" pitchFamily="34" charset="-79"/>
              </a:rPr>
              <a:t>PV</a:t>
            </a:r>
            <a:r>
              <a:rPr lang="he-IL" dirty="0">
                <a:latin typeface="David" panose="020E0502060401010101" pitchFamily="34" charset="-79"/>
                <a:cs typeface="David" panose="020E0502060401010101" pitchFamily="34" charset="-79"/>
              </a:rPr>
              <a:t> במלוא העוצמה כשנוכל.</a:t>
            </a:r>
          </a:p>
          <a:p>
            <a:pPr marL="342900" indent="-342900" algn="just">
              <a:lnSpc>
                <a:spcPct val="150000"/>
              </a:lnSpc>
              <a:buFont typeface="+mj-lt"/>
              <a:buAutoNum type="arabicPeriod" startAt="8"/>
            </a:pPr>
            <a:r>
              <a:rPr lang="he-IL" dirty="0">
                <a:latin typeface="David" panose="020E0502060401010101" pitchFamily="34" charset="-79"/>
                <a:cs typeface="David" panose="020E0502060401010101" pitchFamily="34" charset="-79"/>
              </a:rPr>
              <a:t>על מנת שנוכל לטעון את מקורות האגירה נצטרך ערכי שיא גבוהים גם מאנרגיית הרוח.</a:t>
            </a:r>
          </a:p>
          <a:p>
            <a:pPr marL="342900" lvl="0" indent="-342900" algn="just">
              <a:lnSpc>
                <a:spcPct val="150000"/>
              </a:lnSpc>
              <a:buFont typeface="+mj-lt"/>
              <a:buAutoNum type="arabicPeriod" startAt="8"/>
            </a:pPr>
            <a:r>
              <a:rPr lang="he-IL" dirty="0">
                <a:latin typeface="David" panose="020E0502060401010101" pitchFamily="34" charset="-79"/>
                <a:cs typeface="David" panose="020E0502060401010101" pitchFamily="34" charset="-79"/>
              </a:rPr>
              <a:t>עלויות ההקמה והתפעול מאוד גבוהות אך יותר מציאותיות.</a:t>
            </a:r>
          </a:p>
          <a:p>
            <a:pPr marL="342900" indent="-342900" algn="just">
              <a:lnSpc>
                <a:spcPct val="150000"/>
              </a:lnSpc>
              <a:buFont typeface="+mj-lt"/>
              <a:buAutoNum type="arabicPeriod" startAt="8"/>
            </a:pPr>
            <a:endParaRPr lang="he-IL" dirty="0">
              <a:latin typeface="David" panose="020E0502060401010101" pitchFamily="34" charset="-79"/>
              <a:cs typeface="David" panose="020E0502060401010101" pitchFamily="34" charset="-79"/>
            </a:endParaRPr>
          </a:p>
        </p:txBody>
      </p:sp>
      <p:sp>
        <p:nvSpPr>
          <p:cNvPr id="3" name="Rectangle 2"/>
          <p:cNvSpPr/>
          <p:nvPr/>
        </p:nvSpPr>
        <p:spPr>
          <a:xfrm>
            <a:off x="7629124" y="2107408"/>
            <a:ext cx="4630666" cy="2585323"/>
          </a:xfrm>
          <a:prstGeom prst="rect">
            <a:avLst/>
          </a:prstGeom>
        </p:spPr>
        <p:txBody>
          <a:bodyPr wrap="square">
            <a:spAutoFit/>
          </a:bodyPr>
          <a:lstStyle/>
          <a:p>
            <a:pPr marL="342900" indent="-342900" algn="just">
              <a:lnSpc>
                <a:spcPct val="150000"/>
              </a:lnSpc>
              <a:buFont typeface="+mj-lt"/>
              <a:buAutoNum type="arabicPeriod" startAt="11"/>
            </a:pPr>
            <a:r>
              <a:rPr lang="he-IL" dirty="0">
                <a:latin typeface="David" panose="020E0502060401010101" pitchFamily="34" charset="-79"/>
                <a:cs typeface="David" panose="020E0502060401010101" pitchFamily="34" charset="-79"/>
              </a:rPr>
              <a:t>על מנת לצמצם את עלויות ההקמה נוכל להגדיל את מאגר האנרגיה או לבחור במקור אחר כאשר ישנו חוסר.</a:t>
            </a:r>
          </a:p>
          <a:p>
            <a:pPr marL="342900" lvl="0" indent="-342900" algn="just">
              <a:lnSpc>
                <a:spcPct val="150000"/>
              </a:lnSpc>
              <a:buFont typeface="+mj-lt"/>
              <a:buAutoNum type="arabicPeriod" startAt="11"/>
            </a:pPr>
            <a:r>
              <a:rPr lang="he-IL" dirty="0">
                <a:latin typeface="David" panose="020E0502060401010101" pitchFamily="34" charset="-79"/>
                <a:cs typeface="David" panose="020E0502060401010101" pitchFamily="34" charset="-79"/>
              </a:rPr>
              <a:t>לאחר הקמת טורבינות הרוח ניתן להקטין את גודל המערך הסולארי. לכן, עלויות ההקמה צפויות להיות יותר נמוכות. </a:t>
            </a:r>
            <a:endParaRPr lang="en-US" dirty="0">
              <a:latin typeface="David" panose="020E0502060401010101" pitchFamily="34" charset="-79"/>
              <a:cs typeface="David" panose="020E0502060401010101" pitchFamily="34" charset="-79"/>
            </a:endParaRPr>
          </a:p>
        </p:txBody>
      </p:sp>
      <p:pic>
        <p:nvPicPr>
          <p:cNvPr id="5" name="Picture 4"/>
          <p:cNvPicPr>
            <a:picLocks noChangeAspect="1"/>
          </p:cNvPicPr>
          <p:nvPr/>
        </p:nvPicPr>
        <p:blipFill rotWithShape="1">
          <a:blip r:embed="rId3"/>
          <a:srcRect r="1598"/>
          <a:stretch/>
        </p:blipFill>
        <p:spPr>
          <a:xfrm>
            <a:off x="1312564" y="2250573"/>
            <a:ext cx="6316560" cy="3378992"/>
          </a:xfrm>
          <a:prstGeom prst="rect">
            <a:avLst/>
          </a:prstGeom>
        </p:spPr>
      </p:pic>
      <p:sp>
        <p:nvSpPr>
          <p:cNvPr id="6" name="Rectangle 5"/>
          <p:cNvSpPr/>
          <p:nvPr/>
        </p:nvSpPr>
        <p:spPr>
          <a:xfrm>
            <a:off x="1312564" y="3644505"/>
            <a:ext cx="1364648" cy="3524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p:cNvSpPr/>
          <p:nvPr/>
        </p:nvSpPr>
        <p:spPr>
          <a:xfrm>
            <a:off x="1312564" y="3672953"/>
            <a:ext cx="1364648" cy="653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p:cNvSpPr/>
          <p:nvPr/>
        </p:nvSpPr>
        <p:spPr>
          <a:xfrm>
            <a:off x="1312564" y="2982417"/>
            <a:ext cx="1364648" cy="6620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p:cNvSpPr/>
          <p:nvPr/>
        </p:nvSpPr>
        <p:spPr>
          <a:xfrm>
            <a:off x="1312564" y="3017895"/>
            <a:ext cx="1364648" cy="2966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p:cNvSpPr/>
          <p:nvPr/>
        </p:nvSpPr>
        <p:spPr>
          <a:xfrm>
            <a:off x="1312564" y="3679981"/>
            <a:ext cx="1364648" cy="3169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16846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4596" y="308583"/>
            <a:ext cx="10018713" cy="914400"/>
          </a:xfrm>
        </p:spPr>
        <p:txBody>
          <a:bodyPr/>
          <a:lstStyle/>
          <a:p>
            <a:r>
              <a:rPr lang="he-IL" dirty="0">
                <a:latin typeface="David" panose="020E0502060401010101" pitchFamily="34" charset="-79"/>
                <a:cs typeface="David" panose="020E0502060401010101" pitchFamily="34" charset="-79"/>
              </a:rPr>
              <a:t>השוואה מול עבודות קודמות</a:t>
            </a:r>
          </a:p>
        </p:txBody>
      </p:sp>
      <mc:AlternateContent xmlns:mc="http://schemas.openxmlformats.org/markup-compatibility/2006" xmlns:a14="http://schemas.microsoft.com/office/drawing/2010/main">
        <mc:Choice Requires="a14">
          <p:sp>
            <p:nvSpPr>
              <p:cNvPr id="12" name="Rectangle 11"/>
              <p:cNvSpPr/>
              <p:nvPr/>
            </p:nvSpPr>
            <p:spPr>
              <a:xfrm>
                <a:off x="1376218" y="3301999"/>
                <a:ext cx="10714182" cy="3459665"/>
              </a:xfrm>
              <a:prstGeom prst="rect">
                <a:avLst/>
              </a:prstGeom>
            </p:spPr>
            <p:txBody>
              <a:bodyPr wrap="square">
                <a:spAutoFit/>
              </a:bodyPr>
              <a:lstStyle/>
              <a:p>
                <a:pPr marL="342900" lvl="0" indent="-34290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במאמר הראשון, מוצגות עלויות עבור חלופות שונות. החלופה הראשונה שכותבי המאמר מציעים - חווה סולארית, טורבינות רוח, גנרטור על בסיס ביו-גז ומערך אגירה הכולל בטריות </a:t>
                </a:r>
                <a:r>
                  <a:rPr lang="en-US" dirty="0">
                    <a:latin typeface="David" panose="020E0502060401010101" pitchFamily="34" charset="-79"/>
                    <a:cs typeface="David" panose="020E0502060401010101" pitchFamily="34" charset="-79"/>
                  </a:rPr>
                  <a:t>Lead acid</a:t>
                </a:r>
                <a:r>
                  <a:rPr lang="he-IL" dirty="0">
                    <a:latin typeface="David" panose="020E0502060401010101" pitchFamily="34" charset="-79"/>
                    <a:cs typeface="David" panose="020E0502060401010101" pitchFamily="34" charset="-79"/>
                  </a:rPr>
                  <a:t>, וממיר.</a:t>
                </a:r>
              </a:p>
              <a:p>
                <a:pPr marL="342900" lvl="0" indent="-34290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האופטימיזציה התבצעה לפי צריכת אנרגיה של </a:t>
                </a:r>
                <a14:m>
                  <m:oMath xmlns:m="http://schemas.openxmlformats.org/officeDocument/2006/math">
                    <m:r>
                      <a:rPr lang="en-US" i="1">
                        <a:latin typeface="Cambria Math" panose="02040503050406030204" pitchFamily="18" charset="0"/>
                      </a:rPr>
                      <m:t>620</m:t>
                    </m:r>
                    <m:f>
                      <m:fPr>
                        <m:ctrlPr>
                          <a:rPr lang="en-US" i="1">
                            <a:latin typeface="Cambria Math" panose="02040503050406030204" pitchFamily="18" charset="0"/>
                          </a:rPr>
                        </m:ctrlPr>
                      </m:fPr>
                      <m:num>
                        <m:r>
                          <a:rPr lang="en-US" i="1">
                            <a:latin typeface="Cambria Math" panose="02040503050406030204" pitchFamily="18" charset="0"/>
                          </a:rPr>
                          <m:t>𝑘𝑊</m:t>
                        </m:r>
                        <m:r>
                          <a:rPr lang="en-US" i="1">
                            <a:latin typeface="Cambria Math" panose="02040503050406030204" pitchFamily="18" charset="0"/>
                          </a:rPr>
                          <m:t>h</m:t>
                        </m:r>
                      </m:num>
                      <m:den>
                        <m:r>
                          <a:rPr lang="en-US" i="1">
                            <a:latin typeface="Cambria Math" panose="02040503050406030204" pitchFamily="18" charset="0"/>
                          </a:rPr>
                          <m:t>𝑑𝑎𝑦</m:t>
                        </m:r>
                      </m:den>
                    </m:f>
                  </m:oMath>
                </a14:m>
                <a:r>
                  <a:rPr lang="he-IL" dirty="0">
                    <a:latin typeface="David" panose="020E0502060401010101" pitchFamily="34" charset="-79"/>
                    <a:cs typeface="David" panose="020E0502060401010101" pitchFamily="34" charset="-79"/>
                  </a:rPr>
                  <a:t>.</a:t>
                </a:r>
              </a:p>
              <a:p>
                <a:pPr marL="342900" indent="-34290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במאמר השני, במערכת המוצגת ישנו שימוש בתאים פוטו וולטאיים, טורבינות רוח, סוללה, ממיר, גנרטור דיזל, תא דלק עם יחידת אלקטרוליזר ומכל מימן וגנרטור מתודלק בביו-גז.</a:t>
                </a:r>
              </a:p>
              <a:p>
                <a:pPr marL="342900" lvl="0" indent="-34290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האופטימיזציה התבצעה לפי צריכת אנרגיה של </a:t>
                </a:r>
                <a14:m>
                  <m:oMath xmlns:m="http://schemas.openxmlformats.org/officeDocument/2006/math">
                    <m:r>
                      <a:rPr lang="en-US" b="0" i="0" smtClean="0">
                        <a:latin typeface="Cambria Math" panose="02040503050406030204" pitchFamily="18" charset="0"/>
                      </a:rPr>
                      <m:t>2426</m:t>
                    </m:r>
                    <m:r>
                      <a:rPr lang="en-US" b="0" i="0" smtClean="0">
                        <a:latin typeface="Cambria Math" panose="02040503050406030204" pitchFamily="18" charset="0"/>
                      </a:rPr>
                      <m:t>.</m:t>
                    </m:r>
                    <m:r>
                      <a:rPr lang="en-US" b="0" i="0" smtClean="0">
                        <a:latin typeface="Cambria Math" panose="02040503050406030204" pitchFamily="18" charset="0"/>
                      </a:rPr>
                      <m:t>4</m:t>
                    </m:r>
                    <m:f>
                      <m:fPr>
                        <m:ctrlPr>
                          <a:rPr lang="en-US" i="1">
                            <a:latin typeface="Cambria Math" panose="02040503050406030204" pitchFamily="18" charset="0"/>
                          </a:rPr>
                        </m:ctrlPr>
                      </m:fPr>
                      <m:num>
                        <m:r>
                          <a:rPr lang="en-US" i="1">
                            <a:latin typeface="Cambria Math" panose="02040503050406030204" pitchFamily="18" charset="0"/>
                          </a:rPr>
                          <m:t>𝑘𝑊</m:t>
                        </m:r>
                        <m:r>
                          <a:rPr lang="en-US" i="1">
                            <a:latin typeface="Cambria Math" panose="02040503050406030204" pitchFamily="18" charset="0"/>
                          </a:rPr>
                          <m:t>h</m:t>
                        </m:r>
                      </m:num>
                      <m:den>
                        <m:r>
                          <a:rPr lang="en-US" i="1">
                            <a:latin typeface="Cambria Math" panose="02040503050406030204" pitchFamily="18" charset="0"/>
                          </a:rPr>
                          <m:t>𝑑𝑎𝑦</m:t>
                        </m:r>
                      </m:den>
                    </m:f>
                  </m:oMath>
                </a14:m>
                <a:r>
                  <a:rPr lang="he-IL" dirty="0">
                    <a:latin typeface="David" panose="020E0502060401010101" pitchFamily="34" charset="-79"/>
                    <a:cs typeface="David" panose="020E0502060401010101" pitchFamily="34" charset="-79"/>
                  </a:rPr>
                  <a:t>.</a:t>
                </a:r>
              </a:p>
              <a:p>
                <a:pPr marL="342900" lvl="0" indent="-342900" algn="just">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קיבלנו עלות תפעול נמוכה משני המאמרים אך עלות הקמה גבוהה משמעותית יחסית לשני המאמרים.</a:t>
                </a:r>
              </a:p>
            </p:txBody>
          </p:sp>
        </mc:Choice>
        <mc:Fallback xmlns="">
          <p:sp>
            <p:nvSpPr>
              <p:cNvPr id="12" name="Rectangle 11"/>
              <p:cNvSpPr>
                <a:spLocks noRot="1" noChangeAspect="1" noMove="1" noResize="1" noEditPoints="1" noAdjustHandles="1" noChangeArrowheads="1" noChangeShapeType="1" noTextEdit="1"/>
              </p:cNvSpPr>
              <p:nvPr/>
            </p:nvSpPr>
            <p:spPr>
              <a:xfrm>
                <a:off x="1376218" y="3301999"/>
                <a:ext cx="10714182" cy="3459665"/>
              </a:xfrm>
              <a:prstGeom prst="rect">
                <a:avLst/>
              </a:prstGeom>
              <a:blipFill>
                <a:blip r:embed="rId3"/>
                <a:stretch>
                  <a:fillRect l="-1024" r="-398" b="-882"/>
                </a:stretch>
              </a:blipFill>
            </p:spPr>
            <p:txBody>
              <a:bodyPr/>
              <a:lstStyle/>
              <a:p>
                <a:r>
                  <a:rPr lang="he-IL">
                    <a:noFill/>
                  </a:rPr>
                  <a:t> </a:t>
                </a:r>
              </a:p>
            </p:txBody>
          </p:sp>
        </mc:Fallback>
      </mc:AlternateContent>
      <p:pic>
        <p:nvPicPr>
          <p:cNvPr id="3" name="Picture 2"/>
          <p:cNvPicPr>
            <a:picLocks noChangeAspect="1"/>
          </p:cNvPicPr>
          <p:nvPr/>
        </p:nvPicPr>
        <p:blipFill rotWithShape="1">
          <a:blip r:embed="rId4"/>
          <a:srcRect t="6514"/>
          <a:stretch/>
        </p:blipFill>
        <p:spPr>
          <a:xfrm>
            <a:off x="2102592" y="1222983"/>
            <a:ext cx="9261434" cy="1833189"/>
          </a:xfrm>
          <a:prstGeom prst="rect">
            <a:avLst/>
          </a:prstGeom>
        </p:spPr>
      </p:pic>
    </p:spTree>
    <p:extLst>
      <p:ext uri="{BB962C8B-B14F-4D97-AF65-F5344CB8AC3E}">
        <p14:creationId xmlns:p14="http://schemas.microsoft.com/office/powerpoint/2010/main" val="6521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4596" y="281711"/>
            <a:ext cx="10018713" cy="914400"/>
          </a:xfrm>
        </p:spPr>
        <p:txBody>
          <a:bodyPr/>
          <a:lstStyle/>
          <a:p>
            <a:r>
              <a:rPr lang="he-IL" dirty="0">
                <a:latin typeface="David" panose="020E0502060401010101" pitchFamily="34" charset="-79"/>
                <a:cs typeface="David" panose="020E0502060401010101" pitchFamily="34" charset="-79"/>
              </a:rPr>
              <a:t>השוואה מול עבודות קודמות</a:t>
            </a:r>
          </a:p>
        </p:txBody>
      </p:sp>
      <p:sp>
        <p:nvSpPr>
          <p:cNvPr id="12" name="Rectangle 11"/>
          <p:cNvSpPr/>
          <p:nvPr/>
        </p:nvSpPr>
        <p:spPr>
          <a:xfrm>
            <a:off x="1311565" y="984075"/>
            <a:ext cx="10714180" cy="1754326"/>
          </a:xfrm>
          <a:prstGeom prst="rect">
            <a:avLst/>
          </a:prstGeom>
        </p:spPr>
        <p:txBody>
          <a:bodyPr wrap="square">
            <a:spAutoFit/>
          </a:bodyPr>
          <a:lstStyle/>
          <a:p>
            <a:pPr marL="342900" lvl="0" indent="-342900" algn="just">
              <a:lnSpc>
                <a:spcPct val="150000"/>
              </a:lnSpc>
              <a:buFont typeface="Wingdings" panose="05000000000000000000" pitchFamily="2" charset="2"/>
              <a:buChar char="Ø"/>
            </a:pPr>
            <a:r>
              <a:rPr lang="he-IL" dirty="0">
                <a:latin typeface="Times New Roman" panose="02020603050405020304" pitchFamily="18" charset="0"/>
                <a:cs typeface="David" panose="020E0502060401010101" pitchFamily="34" charset="-79"/>
              </a:rPr>
              <a:t>לאחר כ- 10 שנים ו- 4.5 חודשים, העלות הכוללת של האופטימיזציה שלנו יותר זולה מהעלות הכוללת של המאמר הראשון.</a:t>
            </a:r>
          </a:p>
          <a:p>
            <a:pPr marL="342900" indent="-342900" algn="just">
              <a:lnSpc>
                <a:spcPct val="150000"/>
              </a:lnSpc>
              <a:buFont typeface="Wingdings" panose="05000000000000000000" pitchFamily="2" charset="2"/>
              <a:buChar char="Ø"/>
            </a:pPr>
            <a:r>
              <a:rPr lang="he-IL" dirty="0">
                <a:latin typeface="Times New Roman" panose="02020603050405020304" pitchFamily="18" charset="0"/>
                <a:cs typeface="David" panose="020E0502060401010101" pitchFamily="34" charset="-79"/>
              </a:rPr>
              <a:t>לאחר כ- 5.5 שנים, העלות הכוללת של האופטימיזציה שלנו יותר זולה מהעלות הכוללת של המאמר השני.</a:t>
            </a:r>
          </a:p>
          <a:p>
            <a:pPr marL="342900" indent="-342900" algn="just">
              <a:lnSpc>
                <a:spcPct val="150000"/>
              </a:lnSpc>
              <a:buFont typeface="Wingdings" panose="05000000000000000000" pitchFamily="2" charset="2"/>
              <a:buChar char="Ø"/>
            </a:pPr>
            <a:r>
              <a:rPr lang="he-IL" dirty="0">
                <a:latin typeface="Times New Roman" panose="02020603050405020304" pitchFamily="18" charset="0"/>
                <a:cs typeface="David" panose="020E0502060401010101" pitchFamily="34" charset="-79"/>
              </a:rPr>
              <a:t>לאורך פרק זמן ממוצע של מערכות אנרגיה מתחדשת, המערכת שלנו יותר זולה למימוש מהמערכות המוצגות במאמרים.</a:t>
            </a:r>
            <a:endParaRPr lang="en-US" dirty="0">
              <a:latin typeface="Times New Roman" panose="02020603050405020304" pitchFamily="18" charset="0"/>
              <a:cs typeface="David" panose="020E0502060401010101" pitchFamily="34" charset="-79"/>
            </a:endParaRPr>
          </a:p>
          <a:p>
            <a:pPr marL="342900" lvl="0" indent="-342900" algn="just">
              <a:lnSpc>
                <a:spcPct val="150000"/>
              </a:lnSpc>
              <a:buFont typeface="Wingdings" panose="05000000000000000000" pitchFamily="2" charset="2"/>
              <a:buChar char="Ø"/>
            </a:pPr>
            <a:endParaRPr lang="he-IL" dirty="0">
              <a:latin typeface="Times New Roman" panose="02020603050405020304" pitchFamily="18" charset="0"/>
              <a:cs typeface="David" panose="020E0502060401010101" pitchFamily="34" charset="-79"/>
            </a:endParaRPr>
          </a:p>
        </p:txBody>
      </p:sp>
      <p:pic>
        <p:nvPicPr>
          <p:cNvPr id="6" name="Picture 5"/>
          <p:cNvPicPr/>
          <p:nvPr/>
        </p:nvPicPr>
        <p:blipFill rotWithShape="1">
          <a:blip r:embed="rId3" cstate="print">
            <a:extLst>
              <a:ext uri="{28A0092B-C50C-407E-A947-70E740481C1C}">
                <a14:useLocalDpi xmlns:a14="http://schemas.microsoft.com/office/drawing/2010/main" val="0"/>
              </a:ext>
            </a:extLst>
          </a:blip>
          <a:srcRect l="9195" t="2695" r="7504" b="4304"/>
          <a:stretch/>
        </p:blipFill>
        <p:spPr bwMode="auto">
          <a:xfrm>
            <a:off x="4488873" y="2623127"/>
            <a:ext cx="7703127" cy="4234873"/>
          </a:xfrm>
          <a:prstGeom prst="rect">
            <a:avLst/>
          </a:prstGeom>
          <a:noFill/>
          <a:ln>
            <a:noFill/>
          </a:ln>
          <a:extLst>
            <a:ext uri="{53640926-AAD7-44D8-BBD7-CCE9431645EC}">
              <a14:shadowObscured xmlns:a14="http://schemas.microsoft.com/office/drawing/2010/main"/>
            </a:ext>
          </a:extLst>
        </p:spPr>
      </p:pic>
      <p:pic>
        <p:nvPicPr>
          <p:cNvPr id="7" name="Picture 6"/>
          <p:cNvPicPr/>
          <p:nvPr/>
        </p:nvPicPr>
        <p:blipFill>
          <a:blip r:embed="rId4"/>
          <a:stretch>
            <a:fillRect/>
          </a:stretch>
        </p:blipFill>
        <p:spPr>
          <a:xfrm>
            <a:off x="1055227" y="3856264"/>
            <a:ext cx="3359755" cy="1482277"/>
          </a:xfrm>
          <a:prstGeom prst="rect">
            <a:avLst/>
          </a:prstGeom>
        </p:spPr>
      </p:pic>
      <p:sp>
        <p:nvSpPr>
          <p:cNvPr id="8" name="Rectangle 7"/>
          <p:cNvSpPr/>
          <p:nvPr/>
        </p:nvSpPr>
        <p:spPr>
          <a:xfrm>
            <a:off x="1055227" y="4301838"/>
            <a:ext cx="3082664" cy="2609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p:cNvSpPr/>
          <p:nvPr/>
        </p:nvSpPr>
        <p:spPr>
          <a:xfrm>
            <a:off x="1055226" y="4562764"/>
            <a:ext cx="3359755" cy="2955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Oval 2"/>
          <p:cNvSpPr/>
          <p:nvPr/>
        </p:nvSpPr>
        <p:spPr>
          <a:xfrm>
            <a:off x="7155543" y="5849257"/>
            <a:ext cx="348343" cy="3193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Oval 9"/>
          <p:cNvSpPr/>
          <p:nvPr/>
        </p:nvSpPr>
        <p:spPr>
          <a:xfrm>
            <a:off x="5972629" y="5849257"/>
            <a:ext cx="348343" cy="3193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52556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xEl>
                                              <p:pRg st="2" end="2"/>
                                            </p:txEl>
                                          </p:spTgt>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3" grpId="0" animBg="1"/>
      <p:bldP spid="3" grpId="1" animBg="1"/>
      <p:bldP spid="10" grpId="0" animBg="1"/>
      <p:bldP spid="10"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4596" y="281711"/>
            <a:ext cx="10018713" cy="914400"/>
          </a:xfrm>
        </p:spPr>
        <p:txBody>
          <a:bodyPr/>
          <a:lstStyle/>
          <a:p>
            <a:r>
              <a:rPr lang="he-IL" dirty="0">
                <a:latin typeface="David" panose="020E0502060401010101" pitchFamily="34" charset="-79"/>
                <a:cs typeface="David" panose="020E0502060401010101" pitchFamily="34" charset="-79"/>
              </a:rPr>
              <a:t>השוואה מול עבודות קודמות</a:t>
            </a:r>
          </a:p>
        </p:txBody>
      </p:sp>
      <mc:AlternateContent xmlns:mc="http://schemas.openxmlformats.org/markup-compatibility/2006" xmlns:a14="http://schemas.microsoft.com/office/drawing/2010/main">
        <mc:Choice Requires="a14">
          <p:sp>
            <p:nvSpPr>
              <p:cNvPr id="12" name="Rectangle 11"/>
              <p:cNvSpPr/>
              <p:nvPr/>
            </p:nvSpPr>
            <p:spPr>
              <a:xfrm>
                <a:off x="1311565" y="984075"/>
                <a:ext cx="10714180" cy="1338828"/>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he-IL" dirty="0">
                    <a:latin typeface="David" panose="020E0502060401010101" pitchFamily="34" charset="-79"/>
                    <a:cs typeface="David" panose="020E0502060401010101" pitchFamily="34" charset="-79"/>
                  </a:rPr>
                  <a:t>נשים לב כי עבור אינפלציות שונות כמעט תמיד האופטימיזציה שלנו נמצאת מתחת למאמרים.</a:t>
                </a:r>
                <a:endParaRPr lang="en-US" dirty="0">
                  <a:latin typeface="David" panose="020E0502060401010101" pitchFamily="34" charset="-79"/>
                  <a:cs typeface="David" panose="020E0502060401010101" pitchFamily="34" charset="-79"/>
                </a:endParaRPr>
              </a:p>
              <a:p>
                <a:pPr marL="285750" indent="-285750" algn="just">
                  <a:lnSpc>
                    <a:spcPct val="150000"/>
                  </a:lnSpc>
                  <a:buFont typeface="Arial" panose="020B0604020202020204" pitchFamily="34" charset="0"/>
                  <a:buChar char="•"/>
                </a:pPr>
                <a:r>
                  <a:rPr lang="he-IL" dirty="0">
                    <a:latin typeface="David" panose="020E0502060401010101" pitchFamily="34" charset="-79"/>
                    <a:cs typeface="David" panose="020E0502060401010101" pitchFamily="34" charset="-79"/>
                  </a:rPr>
                  <a:t>עבור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9</m:t>
                    </m:r>
                  </m:oMath>
                </a14:m>
                <a:r>
                  <a:rPr lang="he-IL" dirty="0">
                    <a:latin typeface="David" panose="020E0502060401010101" pitchFamily="34" charset="-79"/>
                    <a:cs typeface="David" panose="020E0502060401010101" pitchFamily="34" charset="-79"/>
                  </a:rPr>
                  <a:t> הדבר לא מתקיים בטווח הזמן של 30 שנים.</a:t>
                </a:r>
              </a:p>
              <a:p>
                <a:pPr marL="285750" indent="-285750" algn="just">
                  <a:lnSpc>
                    <a:spcPct val="150000"/>
                  </a:lnSpc>
                  <a:buFont typeface="Arial" panose="020B0604020202020204" pitchFamily="34" charset="0"/>
                  <a:buChar char="•"/>
                </a:pPr>
                <a:r>
                  <a:rPr lang="he-IL" dirty="0">
                    <a:latin typeface="David" panose="020E0502060401010101" pitchFamily="34" charset="-79"/>
                    <a:cs typeface="David" panose="020E0502060401010101" pitchFamily="34" charset="-79"/>
                  </a:rPr>
                  <a:t>האופטימזיציה שמתבצעת לפי עלויות תפעול היא האופטימיזציה הנכונה.</a:t>
                </a:r>
                <a:endParaRPr lang="en-US" dirty="0">
                  <a:latin typeface="David" panose="020E0502060401010101" pitchFamily="34" charset="-79"/>
                  <a:cs typeface="David" panose="020E0502060401010101" pitchFamily="34" charset="-79"/>
                </a:endParaRPr>
              </a:p>
            </p:txBody>
          </p:sp>
        </mc:Choice>
        <mc:Fallback xmlns="">
          <p:sp>
            <p:nvSpPr>
              <p:cNvPr id="12" name="Rectangle 11"/>
              <p:cNvSpPr>
                <a:spLocks noRot="1" noChangeAspect="1" noMove="1" noResize="1" noEditPoints="1" noAdjustHandles="1" noChangeArrowheads="1" noChangeShapeType="1" noTextEdit="1"/>
              </p:cNvSpPr>
              <p:nvPr/>
            </p:nvSpPr>
            <p:spPr>
              <a:xfrm>
                <a:off x="1311565" y="984075"/>
                <a:ext cx="10714180" cy="1338828"/>
              </a:xfrm>
              <a:prstGeom prst="rect">
                <a:avLst/>
              </a:prstGeom>
              <a:blipFill>
                <a:blip r:embed="rId3"/>
                <a:stretch>
                  <a:fillRect r="-398" b="-3182"/>
                </a:stretch>
              </a:blipFill>
            </p:spPr>
            <p:txBody>
              <a:bodyPr/>
              <a:lstStyle/>
              <a:p>
                <a:r>
                  <a:rPr lang="he-IL">
                    <a:noFill/>
                  </a:rPr>
                  <a:t> </a:t>
                </a:r>
              </a:p>
            </p:txBody>
          </p:sp>
        </mc:Fallback>
      </mc:AlternateContent>
      <p:pic>
        <p:nvPicPr>
          <p:cNvPr id="10" name="Picture 9"/>
          <p:cNvPicPr/>
          <p:nvPr/>
        </p:nvPicPr>
        <p:blipFill rotWithShape="1">
          <a:blip r:embed="rId4" cstate="print">
            <a:extLst>
              <a:ext uri="{28A0092B-C50C-407E-A947-70E740481C1C}">
                <a14:useLocalDpi xmlns:a14="http://schemas.microsoft.com/office/drawing/2010/main" val="0"/>
              </a:ext>
            </a:extLst>
          </a:blip>
          <a:srcRect l="8539" t="2965" r="7909" b="4306"/>
          <a:stretch/>
        </p:blipFill>
        <p:spPr bwMode="auto">
          <a:xfrm>
            <a:off x="3094182" y="2245648"/>
            <a:ext cx="8931563" cy="461235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5229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2093" y="674255"/>
            <a:ext cx="10018713" cy="847436"/>
          </a:xfrm>
        </p:spPr>
        <p:txBody>
          <a:bodyPr/>
          <a:lstStyle/>
          <a:p>
            <a:r>
              <a:rPr lang="he-IL" dirty="0">
                <a:latin typeface="David" panose="020E0502060401010101" pitchFamily="34" charset="-79"/>
                <a:cs typeface="David" panose="020E0502060401010101" pitchFamily="34" charset="-79"/>
              </a:rPr>
              <a:t>סיכום ומסקנות</a:t>
            </a:r>
          </a:p>
        </p:txBody>
      </p:sp>
      <p:sp>
        <p:nvSpPr>
          <p:cNvPr id="5" name="Content Placeholder 4"/>
          <p:cNvSpPr>
            <a:spLocks noGrp="1"/>
          </p:cNvSpPr>
          <p:nvPr>
            <p:ph idx="1"/>
          </p:nvPr>
        </p:nvSpPr>
        <p:spPr>
          <a:xfrm>
            <a:off x="1632093" y="1348509"/>
            <a:ext cx="10018713" cy="4156363"/>
          </a:xfrm>
        </p:spPr>
        <p:txBody>
          <a:bodyPr>
            <a:noAutofit/>
          </a:bodyPr>
          <a:lstStyle/>
          <a:p>
            <a:pPr marL="342900" lvl="0"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במהלך ניתוחי המידע בפרויקט, השתמשנו במקורות אנרגיה סולאריים, הידרואלקטריים וטורבינות רוח.</a:t>
            </a:r>
          </a:p>
          <a:p>
            <a:pPr marL="342900" lvl="0"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עבור האופטימיזציה לפי עיקרון ה- </a:t>
            </a:r>
            <a:r>
              <a:rPr lang="en-US" sz="1800" dirty="0">
                <a:latin typeface="David" panose="020E0502060401010101" pitchFamily="34" charset="-79"/>
                <a:cs typeface="David" panose="020E0502060401010101" pitchFamily="34" charset="-79"/>
              </a:rPr>
              <a:t>Energy Matching</a:t>
            </a:r>
            <a:r>
              <a:rPr lang="he-IL" sz="1800" dirty="0">
                <a:latin typeface="David" panose="020E0502060401010101" pitchFamily="34" charset="-79"/>
                <a:cs typeface="David" panose="020E0502060401010101" pitchFamily="34" charset="-79"/>
              </a:rPr>
              <a:t> קיבלנו עלויות יותר מציאותיות.</a:t>
            </a:r>
          </a:p>
          <a:p>
            <a:pPr marL="342900"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בהשוואה למאמרים שונים, נשים לב כי קיבלנו עלות תפעול נמוכה יותר אך עלות הקמה גבוהה משמעותית.</a:t>
            </a:r>
          </a:p>
          <a:p>
            <a:pPr marL="342900"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עבור פרק זמן ארוך, המערכת שלנו יותר זולה למימוש מהמערכות המוצגות במאמרים.</a:t>
            </a:r>
          </a:p>
          <a:p>
            <a:pPr marL="342900"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פתרונות אפשריים:</a:t>
            </a:r>
          </a:p>
          <a:p>
            <a:pPr marL="800100" lvl="1" indent="-342900" algn="just" defTabSz="914400">
              <a:lnSpc>
                <a:spcPct val="150000"/>
              </a:lnSpc>
              <a:spcBef>
                <a:spcPts val="0"/>
              </a:spcBef>
              <a:spcAft>
                <a:spcPts val="0"/>
              </a:spcAft>
              <a:buClrTx/>
              <a:buSzTx/>
              <a:buFont typeface="+mj-lt"/>
              <a:buAutoNum type="arabicPeriod"/>
              <a:defRPr/>
            </a:pPr>
            <a:r>
              <a:rPr lang="he-IL" sz="1800" dirty="0">
                <a:latin typeface="David" panose="020E0502060401010101" pitchFamily="34" charset="-79"/>
                <a:cs typeface="David" panose="020E0502060401010101" pitchFamily="34" charset="-79"/>
              </a:rPr>
              <a:t>ניתן לנצל את הניתוח שלנו באופן חלקי.</a:t>
            </a:r>
          </a:p>
          <a:p>
            <a:pPr marL="800100" lvl="1" indent="-342900" algn="just" defTabSz="914400">
              <a:lnSpc>
                <a:spcPct val="150000"/>
              </a:lnSpc>
              <a:spcBef>
                <a:spcPts val="0"/>
              </a:spcBef>
              <a:spcAft>
                <a:spcPts val="0"/>
              </a:spcAft>
              <a:buClrTx/>
              <a:buSzTx/>
              <a:buFont typeface="+mj-lt"/>
              <a:buAutoNum type="arabicPeriod"/>
              <a:defRPr/>
            </a:pPr>
            <a:r>
              <a:rPr lang="he-IL" sz="1800" dirty="0">
                <a:latin typeface="David" panose="020E0502060401010101" pitchFamily="34" charset="-79"/>
                <a:cs typeface="David" panose="020E0502060401010101" pitchFamily="34" charset="-79"/>
              </a:rPr>
              <a:t>שימוש במקורות אנרגיה ירוקים נוספים היכן שניתן.</a:t>
            </a:r>
            <a:endParaRPr lang="en-US" sz="1800" dirty="0">
              <a:latin typeface="David" panose="020E0502060401010101" pitchFamily="34" charset="-79"/>
              <a:cs typeface="David" panose="020E0502060401010101" pitchFamily="34" charset="-79"/>
            </a:endParaRPr>
          </a:p>
          <a:p>
            <a:pPr marL="342900" lvl="0" indent="-342900" algn="just" defTabSz="914400">
              <a:lnSpc>
                <a:spcPct val="150000"/>
              </a:lnSpc>
              <a:spcBef>
                <a:spcPts val="0"/>
              </a:spcBef>
              <a:spcAft>
                <a:spcPts val="0"/>
              </a:spcAft>
              <a:buClrTx/>
              <a:buSzTx/>
              <a:buFont typeface="Wingdings" panose="05000000000000000000" pitchFamily="2" charset="2"/>
              <a:buChar char="Ø"/>
              <a:defRPr/>
            </a:pPr>
            <a:endParaRPr lang="he-IL" sz="1800" dirty="0">
              <a:solidFill>
                <a:prstClr val="black"/>
              </a:solidFill>
              <a:latin typeface="David" panose="020E0502060401010101" pitchFamily="34" charset="-79"/>
              <a:cs typeface="David" panose="020E0502060401010101" pitchFamily="34" charset="-79"/>
            </a:endParaRPr>
          </a:p>
        </p:txBody>
      </p:sp>
      <p:pic>
        <p:nvPicPr>
          <p:cNvPr id="6" name="Picture 2" descr="Energies | Free Full-Text | Economic Dispatch of BESS and Renewable  Generators in DC Microgrids Using Voltage-Dependent Load Models">
            <a:extLst>
              <a:ext uri="{FF2B5EF4-FFF2-40B4-BE49-F238E27FC236}">
                <a16:creationId xmlns:a16="http://schemas.microsoft.com/office/drawing/2014/main" id="{32E0B66C-4C54-482B-B2C5-3DA1FD4559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2870" y="4268215"/>
            <a:ext cx="3985939" cy="2005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81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22856" y="0"/>
            <a:ext cx="10018713" cy="847436"/>
          </a:xfrm>
        </p:spPr>
        <p:txBody>
          <a:bodyPr/>
          <a:lstStyle/>
          <a:p>
            <a:r>
              <a:rPr lang="he-IL" dirty="0">
                <a:latin typeface="David" panose="020E0502060401010101" pitchFamily="34" charset="-79"/>
                <a:cs typeface="David" panose="020E0502060401010101" pitchFamily="34" charset="-79"/>
              </a:rPr>
              <a:t>פרויקטי המשך</a:t>
            </a:r>
          </a:p>
        </p:txBody>
      </p:sp>
      <p:sp>
        <p:nvSpPr>
          <p:cNvPr id="5" name="Content Placeholder 4"/>
          <p:cNvSpPr>
            <a:spLocks noGrp="1"/>
          </p:cNvSpPr>
          <p:nvPr>
            <p:ph idx="1"/>
          </p:nvPr>
        </p:nvSpPr>
        <p:spPr>
          <a:xfrm>
            <a:off x="1484310" y="1043709"/>
            <a:ext cx="10018713" cy="5449454"/>
          </a:xfrm>
        </p:spPr>
        <p:txBody>
          <a:bodyPr>
            <a:noAutofit/>
          </a:bodyPr>
          <a:lstStyle/>
          <a:p>
            <a:pPr lvl="0" algn="just">
              <a:lnSpc>
                <a:spcPct val="150000"/>
              </a:lnSpc>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הוספת מתקני אנרגיה גרעינית כמקור אנרגיה נוסף.</a:t>
            </a:r>
            <a:endParaRPr lang="en-US" sz="1800" dirty="0">
              <a:latin typeface="David" panose="020E0502060401010101" pitchFamily="34" charset="-79"/>
              <a:cs typeface="David" panose="020E0502060401010101" pitchFamily="34" charset="-79"/>
            </a:endParaRPr>
          </a:p>
          <a:p>
            <a:pPr lvl="0" algn="just">
              <a:lnSpc>
                <a:spcPct val="150000"/>
              </a:lnSpc>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מתן משקלים שונים למקורות האנרגיה ולמאגרים השונים על פי קטגוריות.</a:t>
            </a:r>
            <a:endParaRPr lang="en-US" sz="1800" dirty="0">
              <a:latin typeface="David" panose="020E0502060401010101" pitchFamily="34" charset="-79"/>
              <a:cs typeface="David" panose="020E0502060401010101" pitchFamily="34" charset="-79"/>
            </a:endParaRPr>
          </a:p>
          <a:p>
            <a:pPr lvl="0" algn="just">
              <a:lnSpc>
                <a:spcPct val="150000"/>
              </a:lnSpc>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ניתוח מדויק יותר של מקורות האנרגיה ומאגרים.</a:t>
            </a:r>
            <a:endParaRPr lang="en-US" sz="1800" dirty="0">
              <a:latin typeface="David" panose="020E0502060401010101" pitchFamily="34" charset="-79"/>
              <a:cs typeface="David" panose="020E0502060401010101" pitchFamily="34" charset="-79"/>
            </a:endParaRPr>
          </a:p>
          <a:p>
            <a:pPr lvl="0" algn="just">
              <a:lnSpc>
                <a:spcPct val="150000"/>
              </a:lnSpc>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ניתוח כוללני לפי מאפיינים חשמליים של המערכת.</a:t>
            </a:r>
            <a:endParaRPr lang="en-US" sz="1800" dirty="0">
              <a:latin typeface="David" panose="020E0502060401010101" pitchFamily="34" charset="-79"/>
              <a:cs typeface="David" panose="020E0502060401010101" pitchFamily="34" charset="-79"/>
            </a:endParaRPr>
          </a:p>
          <a:p>
            <a:pPr lvl="0" algn="just">
              <a:lnSpc>
                <a:spcPct val="150000"/>
              </a:lnSpc>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ניתוח בזמן אמת לפי נתוני מזג אוויר בעזרת עיבוד אותות מסתגל, שימוש במערכות בקרה דינמיות, שימוש מיטבי בדרגות החופש של המערכת כתוצאה של תחזיות מזג אוויר לטווח קצר.</a:t>
            </a:r>
            <a:endParaRPr lang="en-US" sz="1800" dirty="0">
              <a:latin typeface="David" panose="020E0502060401010101" pitchFamily="34" charset="-79"/>
              <a:cs typeface="David" panose="020E0502060401010101" pitchFamily="34" charset="-79"/>
            </a:endParaRPr>
          </a:p>
          <a:p>
            <a:pPr lvl="0" algn="just" defTabSz="914400">
              <a:lnSpc>
                <a:spcPct val="150000"/>
              </a:lnSpc>
              <a:spcBef>
                <a:spcPts val="0"/>
              </a:spcBef>
              <a:spcAft>
                <a:spcPts val="0"/>
              </a:spcAft>
              <a:buClrTx/>
              <a:buSzTx/>
              <a:buFont typeface="Wingdings" panose="05000000000000000000" pitchFamily="2" charset="2"/>
              <a:buChar char="Ø"/>
              <a:defRPr/>
            </a:pPr>
            <a:endParaRPr lang="he-IL" sz="1800" dirty="0">
              <a:solidFill>
                <a:prstClr val="black"/>
              </a:solidFill>
              <a:latin typeface="David" panose="020E0502060401010101" pitchFamily="34" charset="-79"/>
              <a:cs typeface="David" panose="020E0502060401010101" pitchFamily="34" charset="-79"/>
            </a:endParaRPr>
          </a:p>
        </p:txBody>
      </p:sp>
      <p:pic>
        <p:nvPicPr>
          <p:cNvPr id="7" name="Picture 2" descr="Statement and Conclusions Questions and Answers | PrepInsta">
            <a:extLst>
              <a:ext uri="{FF2B5EF4-FFF2-40B4-BE49-F238E27FC236}">
                <a16:creationId xmlns:a16="http://schemas.microsoft.com/office/drawing/2014/main" id="{50DB42AE-C941-4ADC-9D31-147757999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856" y="1043709"/>
            <a:ext cx="2464808" cy="2464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67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C6F1C4E9-E319-40F4-B46C-6272F057E7A5}"/>
              </a:ext>
            </a:extLst>
          </p:cNvPr>
          <p:cNvSpPr>
            <a:spLocks noGrp="1"/>
          </p:cNvSpPr>
          <p:nvPr>
            <p:ph type="sldNum" sz="quarter" idx="12"/>
          </p:nvPr>
        </p:nvSpPr>
        <p:spPr/>
        <p:txBody>
          <a:bodyPr/>
          <a:lstStyle/>
          <a:p>
            <a:fld id="{F38868EE-B5F9-4FF6-93C6-60FAB424495B}" type="slidenum">
              <a:rPr lang="he-IL" smtClean="0"/>
              <a:t>28</a:t>
            </a:fld>
            <a:endParaRPr lang="he-IL"/>
          </a:p>
        </p:txBody>
      </p:sp>
      <p:sp>
        <p:nvSpPr>
          <p:cNvPr id="5" name="Title 3">
            <a:extLst>
              <a:ext uri="{FF2B5EF4-FFF2-40B4-BE49-F238E27FC236}">
                <a16:creationId xmlns:a16="http://schemas.microsoft.com/office/drawing/2014/main" id="{A8953F93-E72D-4D61-9B97-9E3FE4F081C1}"/>
              </a:ext>
            </a:extLst>
          </p:cNvPr>
          <p:cNvSpPr>
            <a:spLocks noGrp="1"/>
          </p:cNvSpPr>
          <p:nvPr>
            <p:ph type="title"/>
          </p:nvPr>
        </p:nvSpPr>
        <p:spPr>
          <a:xfrm>
            <a:off x="1484310" y="174171"/>
            <a:ext cx="10018713" cy="4325258"/>
          </a:xfrm>
        </p:spPr>
        <p:txBody>
          <a:bodyPr anchor="t">
            <a:normAutofit fontScale="90000"/>
          </a:bodyPr>
          <a:lstStyle/>
          <a:p>
            <a:pPr algn="r"/>
            <a:r>
              <a:rPr lang="he-IL" dirty="0">
                <a:latin typeface="David" panose="020E0502060401010101" pitchFamily="34" charset="-79"/>
                <a:cs typeface="David" panose="020E0502060401010101" pitchFamily="34" charset="-79"/>
              </a:rPr>
              <a:t>						לכבוד הורינו היקרים:</a:t>
            </a:r>
            <a:br>
              <a:rPr lang="he-IL" dirty="0">
                <a:latin typeface="David" panose="020E0502060401010101" pitchFamily="34" charset="-79"/>
                <a:cs typeface="David" panose="020E0502060401010101" pitchFamily="34" charset="-79"/>
              </a:rPr>
            </a:br>
            <a:br>
              <a:rPr lang="he-IL" sz="3200" dirty="0">
                <a:latin typeface="David" panose="020E0502060401010101" pitchFamily="34" charset="-79"/>
                <a:cs typeface="David" panose="020E0502060401010101" pitchFamily="34" charset="-79"/>
              </a:rPr>
            </a:br>
            <a:r>
              <a:rPr lang="he-IL" dirty="0">
                <a:latin typeface="David" panose="020E0502060401010101" pitchFamily="34" charset="-79"/>
                <a:cs typeface="David" panose="020E0502060401010101" pitchFamily="34" charset="-79"/>
              </a:rPr>
              <a:t>רחל </a:t>
            </a:r>
            <a:r>
              <a:rPr lang="he-IL" dirty="0" err="1">
                <a:latin typeface="David" panose="020E0502060401010101" pitchFamily="34" charset="-79"/>
                <a:cs typeface="David" panose="020E0502060401010101" pitchFamily="34" charset="-79"/>
              </a:rPr>
              <a:t>דאובר</a:t>
            </a:r>
            <a:r>
              <a:rPr lang="he-IL" dirty="0">
                <a:latin typeface="David" panose="020E0502060401010101" pitchFamily="34" charset="-79"/>
                <a:cs typeface="David" panose="020E0502060401010101" pitchFamily="34" charset="-79"/>
              </a:rPr>
              <a:t> זיכרונה לברכה </a:t>
            </a:r>
            <a:br>
              <a:rPr lang="he-IL" dirty="0">
                <a:latin typeface="David" panose="020E0502060401010101" pitchFamily="34" charset="-79"/>
                <a:cs typeface="David" panose="020E0502060401010101" pitchFamily="34" charset="-79"/>
              </a:rPr>
            </a:br>
            <a:br>
              <a:rPr lang="he-IL" sz="1600" dirty="0">
                <a:latin typeface="David" panose="020E0502060401010101" pitchFamily="34" charset="-79"/>
                <a:cs typeface="David" panose="020E0502060401010101" pitchFamily="34" charset="-79"/>
              </a:rPr>
            </a:br>
            <a:r>
              <a:rPr lang="he-IL" dirty="0">
                <a:latin typeface="David" panose="020E0502060401010101" pitchFamily="34" charset="-79"/>
                <a:cs typeface="David" panose="020E0502060401010101" pitchFamily="34" charset="-79"/>
              </a:rPr>
              <a:t>חיים </a:t>
            </a:r>
            <a:r>
              <a:rPr lang="he-IL" dirty="0" err="1">
                <a:latin typeface="David" panose="020E0502060401010101" pitchFamily="34" charset="-79"/>
                <a:cs typeface="David" panose="020E0502060401010101" pitchFamily="34" charset="-79"/>
              </a:rPr>
              <a:t>דאובר</a:t>
            </a:r>
            <a:r>
              <a:rPr lang="he-IL" dirty="0">
                <a:latin typeface="David" panose="020E0502060401010101" pitchFamily="34" charset="-79"/>
                <a:cs typeface="David" panose="020E0502060401010101" pitchFamily="34" charset="-79"/>
              </a:rPr>
              <a:t> שיבדל לחיים ארוכים</a:t>
            </a:r>
            <a:br>
              <a:rPr lang="he-IL" dirty="0">
                <a:latin typeface="David" panose="020E0502060401010101" pitchFamily="34" charset="-79"/>
                <a:cs typeface="David" panose="020E0502060401010101" pitchFamily="34" charset="-79"/>
              </a:rPr>
            </a:br>
            <a:br>
              <a:rPr lang="he-IL" sz="1600" dirty="0">
                <a:latin typeface="David" panose="020E0502060401010101" pitchFamily="34" charset="-79"/>
                <a:cs typeface="David" panose="020E0502060401010101" pitchFamily="34" charset="-79"/>
              </a:rPr>
            </a:br>
            <a:r>
              <a:rPr lang="he-IL" dirty="0">
                <a:latin typeface="David" panose="020E0502060401010101" pitchFamily="34" charset="-79"/>
                <a:cs typeface="David" panose="020E0502060401010101" pitchFamily="34" charset="-79"/>
              </a:rPr>
              <a:t>חלי גל שתבדל לחיים ארוכים</a:t>
            </a:r>
            <a:br>
              <a:rPr lang="he-IL" dirty="0">
                <a:latin typeface="David" panose="020E0502060401010101" pitchFamily="34" charset="-79"/>
                <a:cs typeface="David" panose="020E0502060401010101" pitchFamily="34" charset="-79"/>
              </a:rPr>
            </a:br>
            <a:br>
              <a:rPr lang="he-IL" sz="1400" dirty="0">
                <a:latin typeface="David" panose="020E0502060401010101" pitchFamily="34" charset="-79"/>
                <a:cs typeface="David" panose="020E0502060401010101" pitchFamily="34" charset="-79"/>
              </a:rPr>
            </a:br>
            <a:r>
              <a:rPr lang="he-IL" dirty="0">
                <a:latin typeface="David" panose="020E0502060401010101" pitchFamily="34" charset="-79"/>
                <a:cs typeface="David" panose="020E0502060401010101" pitchFamily="34" charset="-79"/>
              </a:rPr>
              <a:t>מנשה יצחק שיבדל לחיים ארוכים</a:t>
            </a:r>
            <a:br>
              <a:rPr lang="he-IL" dirty="0">
                <a:latin typeface="David" panose="020E0502060401010101" pitchFamily="34" charset="-79"/>
                <a:cs typeface="David" panose="020E0502060401010101" pitchFamily="34" charset="-79"/>
              </a:rPr>
            </a:br>
            <a:endParaRPr lang="he-IL" dirty="0">
              <a:latin typeface="David" panose="020E0502060401010101" pitchFamily="34" charset="-79"/>
              <a:cs typeface="David" panose="020E0502060401010101" pitchFamily="34" charset="-79"/>
            </a:endParaRPr>
          </a:p>
        </p:txBody>
      </p:sp>
      <p:pic>
        <p:nvPicPr>
          <p:cNvPr id="7" name="תמונה 6">
            <a:extLst>
              <a:ext uri="{FF2B5EF4-FFF2-40B4-BE49-F238E27FC236}">
                <a16:creationId xmlns:a16="http://schemas.microsoft.com/office/drawing/2014/main" id="{079199CF-AE32-46C9-800C-129A72EA9902}"/>
              </a:ext>
            </a:extLst>
          </p:cNvPr>
          <p:cNvPicPr>
            <a:picLocks noChangeAspect="1"/>
          </p:cNvPicPr>
          <p:nvPr/>
        </p:nvPicPr>
        <p:blipFill>
          <a:blip r:embed="rId3"/>
          <a:stretch>
            <a:fillRect/>
          </a:stretch>
        </p:blipFill>
        <p:spPr>
          <a:xfrm>
            <a:off x="2531237" y="3821524"/>
            <a:ext cx="3274477" cy="2862305"/>
          </a:xfrm>
          <a:prstGeom prst="rect">
            <a:avLst/>
          </a:prstGeom>
        </p:spPr>
      </p:pic>
    </p:spTree>
    <p:extLst>
      <p:ext uri="{BB962C8B-B14F-4D97-AF65-F5344CB8AC3E}">
        <p14:creationId xmlns:p14="http://schemas.microsoft.com/office/powerpoint/2010/main" val="388536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42929" y="455353"/>
            <a:ext cx="10018713" cy="810491"/>
          </a:xfrm>
        </p:spPr>
        <p:txBody>
          <a:bodyPr/>
          <a:lstStyle/>
          <a:p>
            <a:r>
              <a:rPr lang="he-IL" dirty="0">
                <a:latin typeface="David" panose="020E0502060401010101" pitchFamily="34" charset="-79"/>
                <a:cs typeface="David" panose="020E0502060401010101" pitchFamily="34" charset="-79"/>
              </a:rPr>
              <a:t>אנרגיה מתחדשת ורשת חשמל אוטונומית</a:t>
            </a:r>
          </a:p>
        </p:txBody>
      </p:sp>
      <p:sp>
        <p:nvSpPr>
          <p:cNvPr id="5" name="Content Placeholder 4"/>
          <p:cNvSpPr>
            <a:spLocks noGrp="1"/>
          </p:cNvSpPr>
          <p:nvPr>
            <p:ph idx="1"/>
          </p:nvPr>
        </p:nvSpPr>
        <p:spPr>
          <a:xfrm>
            <a:off x="2016325" y="675179"/>
            <a:ext cx="10018713" cy="3435928"/>
          </a:xfrm>
        </p:spPr>
        <p:txBody>
          <a:bodyPr>
            <a:noAutofit/>
          </a:bodyPr>
          <a:lstStyle/>
          <a:p>
            <a:pPr algn="just">
              <a:lnSpc>
                <a:spcPct val="170000"/>
              </a:lnSpc>
              <a:spcBef>
                <a:spcPts val="0"/>
              </a:spcBef>
              <a:spcAft>
                <a:spcPts val="0"/>
              </a:spcAft>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שימוש באנרגיה מתחדשת הוא כורח המציאות, לאור ההתחממות הגלובלית, ומשבר האקלים אשר הולך ומחריף.</a:t>
            </a:r>
          </a:p>
          <a:p>
            <a:pPr algn="just">
              <a:lnSpc>
                <a:spcPct val="170000"/>
              </a:lnSpc>
              <a:spcBef>
                <a:spcPts val="0"/>
              </a:spcBef>
              <a:spcAft>
                <a:spcPts val="0"/>
              </a:spcAft>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המעבר לאנרגיה מתחדשת מצריך מערכת הכוללת ייצור ושינוע של חשמל בצורה מבוזרת, תוך שימוש ב- </a:t>
            </a:r>
            <a:r>
              <a:rPr lang="en-US" sz="1800" dirty="0">
                <a:latin typeface="David" panose="020E0502060401010101" pitchFamily="34" charset="-79"/>
                <a:cs typeface="David" panose="020E0502060401010101" pitchFamily="34" charset="-79"/>
              </a:rPr>
              <a:t>mini grids</a:t>
            </a:r>
            <a:r>
              <a:rPr lang="he-IL" sz="1800" dirty="0">
                <a:latin typeface="David" panose="020E0502060401010101" pitchFamily="34" charset="-79"/>
                <a:cs typeface="David" panose="020E0502060401010101" pitchFamily="34" charset="-79"/>
              </a:rPr>
              <a:t>.</a:t>
            </a:r>
          </a:p>
          <a:p>
            <a:pPr algn="just">
              <a:lnSpc>
                <a:spcPct val="170000"/>
              </a:lnSpc>
              <a:spcBef>
                <a:spcPts val="0"/>
              </a:spcBef>
              <a:spcAft>
                <a:spcPts val="0"/>
              </a:spcAft>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יצור חשמל מאנרגיה מתחדשת הולך ונעשה זול יותר וזמין יותר.</a:t>
            </a:r>
            <a:endParaRPr lang="en-US" sz="1800" dirty="0">
              <a:latin typeface="David" panose="020E0502060401010101" pitchFamily="34" charset="-79"/>
              <a:cs typeface="David" panose="020E0502060401010101" pitchFamily="34" charset="-79"/>
            </a:endParaRPr>
          </a:p>
          <a:p>
            <a:pPr algn="just">
              <a:lnSpc>
                <a:spcPct val="170000"/>
              </a:lnSpc>
              <a:spcBef>
                <a:spcPts val="0"/>
              </a:spcBef>
              <a:spcAft>
                <a:spcPts val="0"/>
              </a:spcAft>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בעזרת מקורות אנרגיה מתחדשים ניתן ליצור </a:t>
            </a:r>
            <a:r>
              <a:rPr lang="en-US" sz="1800" dirty="0">
                <a:latin typeface="David" panose="020E0502060401010101" pitchFamily="34" charset="-79"/>
                <a:cs typeface="David" panose="020E0502060401010101" pitchFamily="34" charset="-79"/>
              </a:rPr>
              <a:t>mini-grid</a:t>
            </a:r>
            <a:r>
              <a:rPr lang="he-IL" sz="1800" dirty="0">
                <a:latin typeface="David" panose="020E0502060401010101" pitchFamily="34" charset="-79"/>
                <a:cs typeface="David" panose="020E0502060401010101" pitchFamily="34" charset="-79"/>
              </a:rPr>
              <a:t>, תוך יעילות כלכלית ועמידה באילוצים שונים.</a:t>
            </a:r>
            <a:endParaRPr lang="en-US" sz="1800" dirty="0">
              <a:latin typeface="David" panose="020E0502060401010101" pitchFamily="34" charset="-79"/>
              <a:cs typeface="David" panose="020E0502060401010101" pitchFamily="34" charset="-79"/>
            </a:endParaRPr>
          </a:p>
        </p:txBody>
      </p:sp>
      <p:pic>
        <p:nvPicPr>
          <p:cNvPr id="6" name="Picture 2" descr="minigrid">
            <a:extLst>
              <a:ext uri="{FF2B5EF4-FFF2-40B4-BE49-F238E27FC236}">
                <a16:creationId xmlns:a16="http://schemas.microsoft.com/office/drawing/2014/main" id="{3C0D2914-021E-42E8-B623-6816798AE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7793" y="3434890"/>
            <a:ext cx="5678243" cy="3423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89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84309" y="0"/>
            <a:ext cx="10018713" cy="849745"/>
          </a:xfrm>
        </p:spPr>
        <p:txBody>
          <a:bodyPr/>
          <a:lstStyle/>
          <a:p>
            <a:r>
              <a:rPr lang="he-IL" dirty="0">
                <a:latin typeface="David" panose="020E0502060401010101" pitchFamily="34" charset="-79"/>
                <a:cs typeface="David" panose="020E0502060401010101" pitchFamily="34" charset="-79"/>
              </a:rPr>
              <a:t>מקורות אנרגיה מתחדשים</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484309" y="849745"/>
                <a:ext cx="10018714" cy="5597237"/>
              </a:xfrm>
            </p:spPr>
            <p:txBody>
              <a:bodyPr>
                <a:noAutofit/>
              </a:bodyPr>
              <a:lstStyle/>
              <a:p>
                <a:pPr marL="342900" lvl="0"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solidFill>
                      <a:prstClr val="black"/>
                    </a:solidFill>
                    <a:latin typeface="David" panose="020E0502060401010101" pitchFamily="34" charset="-79"/>
                    <a:cs typeface="David" panose="020E0502060401010101" pitchFamily="34" charset="-79"/>
                  </a:rPr>
                  <a:t>אנרגיה סולארית:</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עלויות הקמת המערכת עבור מערכות אנרגיה סולאריות הינן </a:t>
                </a:r>
                <a14:m>
                  <m:oMath xmlns:m="http://schemas.openxmlformats.org/officeDocument/2006/math">
                    <m:r>
                      <a:rPr lang="en-US" sz="1800" i="1">
                        <a:latin typeface="Cambria Math" panose="02040503050406030204" pitchFamily="18" charset="0"/>
                      </a:rPr>
                      <m:t>1100</m:t>
                    </m:r>
                    <m:r>
                      <a:rPr lang="en-US" sz="1800" i="1">
                        <a:latin typeface="Cambria Math" panose="02040503050406030204" pitchFamily="18" charset="0"/>
                      </a:rPr>
                      <m:t>−</m:t>
                    </m:r>
                    <m:r>
                      <a:rPr lang="en-US" sz="1800" i="1">
                        <a:latin typeface="Cambria Math" panose="02040503050406030204" pitchFamily="18" charset="0"/>
                      </a:rPr>
                      <m:t>1400</m:t>
                    </m:r>
                    <m:f>
                      <m:fPr>
                        <m:ctrlPr>
                          <a:rPr lang="en-US" sz="1800" i="1">
                            <a:latin typeface="Cambria Math" panose="02040503050406030204" pitchFamily="18" charset="0"/>
                          </a:rPr>
                        </m:ctrlPr>
                      </m:fPr>
                      <m:num>
                        <m:r>
                          <a:rPr lang="en-US" sz="1800" i="1">
                            <a:latin typeface="Cambria Math" panose="02040503050406030204" pitchFamily="18" charset="0"/>
                          </a:rPr>
                          <m:t>$</m:t>
                        </m:r>
                      </m:num>
                      <m:den>
                        <m:r>
                          <a:rPr lang="en-US" sz="1800" i="1">
                            <a:latin typeface="Cambria Math" panose="02040503050406030204" pitchFamily="18" charset="0"/>
                          </a:rPr>
                          <m:t>𝑘𝑊</m:t>
                        </m:r>
                      </m:den>
                    </m:f>
                  </m:oMath>
                </a14:m>
                <a:r>
                  <a:rPr lang="he-IL" sz="1800" dirty="0">
                    <a:latin typeface="David" panose="020E0502060401010101" pitchFamily="34" charset="-79"/>
                    <a:cs typeface="David" panose="020E0502060401010101" pitchFamily="34" charset="-79"/>
                  </a:rPr>
                  <a:t>.</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עלויות התפעול עבור מערכות אלה הינן </a:t>
                </a:r>
                <a14:m>
                  <m:oMath xmlns:m="http://schemas.openxmlformats.org/officeDocument/2006/math">
                    <m:r>
                      <a:rPr lang="en-US" sz="1800" i="1">
                        <a:latin typeface="Cambria Math" panose="02040503050406030204" pitchFamily="18" charset="0"/>
                      </a:rPr>
                      <m:t>43</m:t>
                    </m:r>
                    <m:r>
                      <a:rPr lang="en-US" sz="1800" i="1">
                        <a:latin typeface="Cambria Math" panose="02040503050406030204" pitchFamily="18" charset="0"/>
                      </a:rPr>
                      <m:t>−</m:t>
                    </m:r>
                    <m:r>
                      <a:rPr lang="en-US" sz="1800" i="1">
                        <a:latin typeface="Cambria Math" panose="02040503050406030204" pitchFamily="18" charset="0"/>
                      </a:rPr>
                      <m:t>48</m:t>
                    </m:r>
                    <m:f>
                      <m:fPr>
                        <m:ctrlPr>
                          <a:rPr lang="en-US" sz="1800" i="1">
                            <a:latin typeface="Cambria Math" panose="02040503050406030204" pitchFamily="18" charset="0"/>
                          </a:rPr>
                        </m:ctrlPr>
                      </m:fPr>
                      <m:num>
                        <m:r>
                          <a:rPr lang="en-US" sz="1800" i="1">
                            <a:latin typeface="Cambria Math" panose="02040503050406030204" pitchFamily="18" charset="0"/>
                          </a:rPr>
                          <m:t>$</m:t>
                        </m:r>
                      </m:num>
                      <m:den>
                        <m:r>
                          <a:rPr lang="en-US" sz="1800" i="1">
                            <a:latin typeface="Cambria Math" panose="02040503050406030204" pitchFamily="18" charset="0"/>
                          </a:rPr>
                          <m:t>𝑀𝑊</m:t>
                        </m:r>
                        <m:r>
                          <a:rPr lang="en-US" sz="1800" i="1">
                            <a:latin typeface="Cambria Math" panose="02040503050406030204" pitchFamily="18" charset="0"/>
                          </a:rPr>
                          <m:t>h</m:t>
                        </m:r>
                      </m:den>
                    </m:f>
                  </m:oMath>
                </a14:m>
                <a:r>
                  <a:rPr lang="he-IL" sz="1800" dirty="0">
                    <a:latin typeface="David" panose="020E0502060401010101" pitchFamily="34" charset="-79"/>
                    <a:cs typeface="David" panose="020E0502060401010101" pitchFamily="34" charset="-79"/>
                  </a:rPr>
                  <a:t>.</a:t>
                </a:r>
                <a:endParaRPr lang="he-IL" sz="1800" dirty="0">
                  <a:solidFill>
                    <a:prstClr val="black"/>
                  </a:solidFill>
                  <a:latin typeface="David" panose="020E0502060401010101" pitchFamily="34" charset="-79"/>
                  <a:cs typeface="David" panose="020E0502060401010101" pitchFamily="34" charset="-79"/>
                </a:endParaRPr>
              </a:p>
              <a:p>
                <a:pPr marL="342900" lvl="0"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solidFill>
                      <a:prstClr val="black"/>
                    </a:solidFill>
                    <a:latin typeface="David" panose="020E0502060401010101" pitchFamily="34" charset="-79"/>
                    <a:cs typeface="David" panose="020E0502060401010101" pitchFamily="34" charset="-79"/>
                  </a:rPr>
                  <a:t>אנרגיית רוח:</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עלויות הקמת המערכת הינן </a:t>
                </a:r>
                <a14:m>
                  <m:oMath xmlns:m="http://schemas.openxmlformats.org/officeDocument/2006/math">
                    <m:r>
                      <a:rPr lang="en-US" sz="1800" i="1">
                        <a:latin typeface="Cambria Math" panose="02040503050406030204" pitchFamily="18" charset="0"/>
                      </a:rPr>
                      <m:t>1200</m:t>
                    </m:r>
                    <m:r>
                      <a:rPr lang="en-US" sz="1800" i="1">
                        <a:latin typeface="Cambria Math" panose="02040503050406030204" pitchFamily="18" charset="0"/>
                      </a:rPr>
                      <m:t>−</m:t>
                    </m:r>
                    <m:r>
                      <a:rPr lang="en-US" sz="1800" i="1">
                        <a:latin typeface="Cambria Math" panose="02040503050406030204" pitchFamily="18" charset="0"/>
                      </a:rPr>
                      <m:t>1700</m:t>
                    </m:r>
                    <m:f>
                      <m:fPr>
                        <m:ctrlPr>
                          <a:rPr lang="en-US" sz="1800" i="1">
                            <a:latin typeface="Cambria Math" panose="02040503050406030204" pitchFamily="18" charset="0"/>
                          </a:rPr>
                        </m:ctrlPr>
                      </m:fPr>
                      <m:num>
                        <m:r>
                          <a:rPr lang="en-US" sz="1800" i="1">
                            <a:latin typeface="Cambria Math" panose="02040503050406030204" pitchFamily="18" charset="0"/>
                          </a:rPr>
                          <m:t>$</m:t>
                        </m:r>
                      </m:num>
                      <m:den>
                        <m:r>
                          <a:rPr lang="en-US" sz="1800" i="1">
                            <a:latin typeface="Cambria Math" panose="02040503050406030204" pitchFamily="18" charset="0"/>
                          </a:rPr>
                          <m:t>𝑘𝑊</m:t>
                        </m:r>
                      </m:den>
                    </m:f>
                  </m:oMath>
                </a14:m>
                <a:r>
                  <a:rPr lang="he-IL" sz="1800" dirty="0">
                    <a:latin typeface="David" panose="020E0502060401010101" pitchFamily="34" charset="-79"/>
                    <a:cs typeface="David" panose="020E0502060401010101" pitchFamily="34" charset="-79"/>
                  </a:rPr>
                  <a:t> עבור חוות יבשתיות ו- </a:t>
                </a:r>
                <a14:m>
                  <m:oMath xmlns:m="http://schemas.openxmlformats.org/officeDocument/2006/math">
                    <m:r>
                      <a:rPr lang="en-US" sz="1800" i="1">
                        <a:latin typeface="Cambria Math" panose="02040503050406030204" pitchFamily="18" charset="0"/>
                      </a:rPr>
                      <m:t>3400</m:t>
                    </m:r>
                    <m:f>
                      <m:fPr>
                        <m:ctrlPr>
                          <a:rPr lang="en-US" sz="1800" i="1">
                            <a:latin typeface="Cambria Math" panose="02040503050406030204" pitchFamily="18" charset="0"/>
                          </a:rPr>
                        </m:ctrlPr>
                      </m:fPr>
                      <m:num>
                        <m:r>
                          <a:rPr lang="en-US" sz="1800" i="1">
                            <a:latin typeface="Cambria Math" panose="02040503050406030204" pitchFamily="18" charset="0"/>
                          </a:rPr>
                          <m:t>$</m:t>
                        </m:r>
                      </m:num>
                      <m:den>
                        <m:r>
                          <a:rPr lang="en-US" sz="1800" i="1">
                            <a:latin typeface="Cambria Math" panose="02040503050406030204" pitchFamily="18" charset="0"/>
                          </a:rPr>
                          <m:t>𝑘𝑊</m:t>
                        </m:r>
                      </m:den>
                    </m:f>
                  </m:oMath>
                </a14:m>
                <a:r>
                  <a:rPr lang="he-IL" sz="1800" dirty="0">
                    <a:latin typeface="David" panose="020E0502060401010101" pitchFamily="34" charset="-79"/>
                    <a:cs typeface="David" panose="020E0502060401010101" pitchFamily="34" charset="-79"/>
                  </a:rPr>
                  <a:t> עבור חוות ימיות.</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עלויות התפעול הינן </a:t>
                </a:r>
                <a14:m>
                  <m:oMath xmlns:m="http://schemas.openxmlformats.org/officeDocument/2006/math">
                    <m:r>
                      <a:rPr lang="en-US" sz="1800" i="1">
                        <a:latin typeface="Cambria Math" panose="02040503050406030204" pitchFamily="18" charset="0"/>
                      </a:rPr>
                      <m:t>30</m:t>
                    </m:r>
                    <m:r>
                      <a:rPr lang="en-US" sz="1800" i="1">
                        <a:latin typeface="Cambria Math" panose="02040503050406030204" pitchFamily="18" charset="0"/>
                      </a:rPr>
                      <m:t>−</m:t>
                    </m:r>
                    <m:r>
                      <a:rPr lang="en-US" sz="1800" i="1">
                        <a:latin typeface="Cambria Math" panose="02040503050406030204" pitchFamily="18" charset="0"/>
                      </a:rPr>
                      <m:t>60</m:t>
                    </m:r>
                    <m:f>
                      <m:fPr>
                        <m:ctrlPr>
                          <a:rPr lang="en-US" sz="1800" i="1">
                            <a:latin typeface="Cambria Math" panose="02040503050406030204" pitchFamily="18" charset="0"/>
                          </a:rPr>
                        </m:ctrlPr>
                      </m:fPr>
                      <m:num>
                        <m:r>
                          <a:rPr lang="en-US" sz="1800" i="1">
                            <a:latin typeface="Cambria Math" panose="02040503050406030204" pitchFamily="18" charset="0"/>
                          </a:rPr>
                          <m:t>$</m:t>
                        </m:r>
                      </m:num>
                      <m:den>
                        <m:r>
                          <a:rPr lang="en-US" sz="1800" i="1">
                            <a:latin typeface="Cambria Math" panose="02040503050406030204" pitchFamily="18" charset="0"/>
                          </a:rPr>
                          <m:t>𝑀𝑊</m:t>
                        </m:r>
                        <m:r>
                          <a:rPr lang="en-US" sz="1800" i="1">
                            <a:latin typeface="Cambria Math" panose="02040503050406030204" pitchFamily="18" charset="0"/>
                          </a:rPr>
                          <m:t>h</m:t>
                        </m:r>
                      </m:den>
                    </m:f>
                  </m:oMath>
                </a14:m>
                <a:r>
                  <a:rPr lang="he-IL" sz="1800" dirty="0">
                    <a:latin typeface="David" panose="020E0502060401010101" pitchFamily="34" charset="-79"/>
                    <a:cs typeface="David" panose="020E0502060401010101" pitchFamily="34" charset="-79"/>
                  </a:rPr>
                  <a:t>.</a:t>
                </a:r>
                <a:endParaRPr lang="he-IL" sz="1800" dirty="0">
                  <a:solidFill>
                    <a:prstClr val="black"/>
                  </a:solidFill>
                  <a:latin typeface="David" panose="020E0502060401010101" pitchFamily="34" charset="-79"/>
                  <a:cs typeface="David" panose="020E0502060401010101" pitchFamily="34" charset="-79"/>
                </a:endParaRPr>
              </a:p>
              <a:p>
                <a:pPr marL="342900" lvl="0"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solidFill>
                      <a:prstClr val="black"/>
                    </a:solidFill>
                    <a:latin typeface="David" panose="020E0502060401010101" pitchFamily="34" charset="-79"/>
                    <a:cs typeface="David" panose="020E0502060401010101" pitchFamily="34" charset="-79"/>
                  </a:rPr>
                  <a:t>אנרגיית מים:</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עלויות הקמת מפעל הידרואלקטרי הינן </a:t>
                </a:r>
                <a14:m>
                  <m:oMath xmlns:m="http://schemas.openxmlformats.org/officeDocument/2006/math">
                    <m:r>
                      <a:rPr lang="en-US" sz="1800" i="1">
                        <a:latin typeface="Cambria Math" panose="02040503050406030204" pitchFamily="18" charset="0"/>
                      </a:rPr>
                      <m:t>1000</m:t>
                    </m:r>
                    <m:r>
                      <a:rPr lang="en-US" sz="1800" i="1">
                        <a:latin typeface="Cambria Math" panose="02040503050406030204" pitchFamily="18" charset="0"/>
                      </a:rPr>
                      <m:t>−</m:t>
                    </m:r>
                    <m:r>
                      <a:rPr lang="en-US" sz="1800" i="1">
                        <a:latin typeface="Cambria Math" panose="02040503050406030204" pitchFamily="18" charset="0"/>
                      </a:rPr>
                      <m:t>2000</m:t>
                    </m:r>
                    <m:f>
                      <m:fPr>
                        <m:ctrlPr>
                          <a:rPr lang="en-US" sz="1800" i="1">
                            <a:latin typeface="Cambria Math" panose="02040503050406030204" pitchFamily="18" charset="0"/>
                          </a:rPr>
                        </m:ctrlPr>
                      </m:fPr>
                      <m:num>
                        <m:r>
                          <a:rPr lang="en-US" sz="1800" i="1">
                            <a:latin typeface="Cambria Math" panose="02040503050406030204" pitchFamily="18" charset="0"/>
                          </a:rPr>
                          <m:t>$</m:t>
                        </m:r>
                      </m:num>
                      <m:den>
                        <m:r>
                          <a:rPr lang="en-US" sz="1800" i="1">
                            <a:latin typeface="Cambria Math" panose="02040503050406030204" pitchFamily="18" charset="0"/>
                          </a:rPr>
                          <m:t>𝑘𝑊</m:t>
                        </m:r>
                      </m:den>
                    </m:f>
                  </m:oMath>
                </a14:m>
                <a:r>
                  <a:rPr lang="he-IL" sz="1800" dirty="0">
                    <a:latin typeface="David" panose="020E0502060401010101" pitchFamily="34" charset="-79"/>
                    <a:cs typeface="David" panose="020E0502060401010101" pitchFamily="34" charset="-79"/>
                  </a:rPr>
                  <a:t>.</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עלויות התפעול הינן </a:t>
                </a:r>
                <a14:m>
                  <m:oMath xmlns:m="http://schemas.openxmlformats.org/officeDocument/2006/math">
                    <m:r>
                      <a:rPr lang="en-US" sz="1800">
                        <a:latin typeface="Cambria Math" panose="02040503050406030204" pitchFamily="18" charset="0"/>
                      </a:rPr>
                      <m:t>63</m:t>
                    </m:r>
                    <m:r>
                      <a:rPr lang="en-US" sz="1800">
                        <a:latin typeface="Cambria Math" panose="02040503050406030204" pitchFamily="18" charset="0"/>
                      </a:rPr>
                      <m:t>.</m:t>
                    </m:r>
                    <m:r>
                      <a:rPr lang="en-US" sz="1800">
                        <a:latin typeface="Cambria Math" panose="02040503050406030204" pitchFamily="18" charset="0"/>
                      </a:rPr>
                      <m:t>9</m:t>
                    </m:r>
                    <m:f>
                      <m:fPr>
                        <m:ctrlPr>
                          <a:rPr lang="en-US" sz="1800" i="1">
                            <a:latin typeface="Cambria Math" panose="02040503050406030204" pitchFamily="18" charset="0"/>
                          </a:rPr>
                        </m:ctrlPr>
                      </m:fPr>
                      <m:num>
                        <m:r>
                          <a:rPr lang="en-US" sz="1800">
                            <a:latin typeface="Cambria Math" panose="02040503050406030204" pitchFamily="18" charset="0"/>
                          </a:rPr>
                          <m:t>$</m:t>
                        </m:r>
                      </m:num>
                      <m:den>
                        <m:r>
                          <m:rPr>
                            <m:sty m:val="p"/>
                          </m:rPr>
                          <a:rPr lang="en-US" sz="1800">
                            <a:latin typeface="Cambria Math" panose="02040503050406030204" pitchFamily="18" charset="0"/>
                          </a:rPr>
                          <m:t>MWh</m:t>
                        </m:r>
                      </m:den>
                    </m:f>
                  </m:oMath>
                </a14:m>
                <a:r>
                  <a:rPr lang="he-IL" sz="1800" dirty="0">
                    <a:solidFill>
                      <a:prstClr val="black"/>
                    </a:solidFill>
                    <a:latin typeface="David" panose="020E0502060401010101" pitchFamily="34" charset="-79"/>
                    <a:cs typeface="David" panose="020E0502060401010101" pitchFamily="34" charset="-79"/>
                  </a:rPr>
                  <a:t>.</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484309" y="849745"/>
                <a:ext cx="10018714" cy="5597237"/>
              </a:xfrm>
              <a:blipFill>
                <a:blip r:embed="rId3"/>
                <a:stretch>
                  <a:fillRect r="-426"/>
                </a:stretch>
              </a:blipFill>
            </p:spPr>
            <p:txBody>
              <a:bodyPr/>
              <a:lstStyle/>
              <a:p>
                <a:r>
                  <a:rPr lang="he-IL">
                    <a:noFill/>
                  </a:rPr>
                  <a:t> </a:t>
                </a:r>
              </a:p>
            </p:txBody>
          </p:sp>
        </mc:Fallback>
      </mc:AlternateContent>
      <p:pic>
        <p:nvPicPr>
          <p:cNvPr id="1026" name="Picture 2" descr="The Difference Between a Solar Panel &amp; Solar Arr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 y="4080440"/>
            <a:ext cx="5555120" cy="27775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ind power affects climate – cooling and warming regions around farms,  studies clai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4058668"/>
            <a:ext cx="3715658" cy="27867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ydropower : A vital asset in a power system with increased need for  flexibility and firm capacity - Encyclopédie de l'énergi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4049486"/>
            <a:ext cx="5485917" cy="280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65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02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028"/>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84309" y="0"/>
            <a:ext cx="10018713" cy="886691"/>
          </a:xfrm>
        </p:spPr>
        <p:txBody>
          <a:bodyPr/>
          <a:lstStyle/>
          <a:p>
            <a:r>
              <a:rPr lang="he-IL" dirty="0">
                <a:latin typeface="David" panose="020E0502060401010101" pitchFamily="34" charset="-79"/>
                <a:cs typeface="David" panose="020E0502060401010101" pitchFamily="34" charset="-79"/>
              </a:rPr>
              <a:t>מקורות אגירת אנרגיה מתחדשים</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5991764" y="812800"/>
                <a:ext cx="6040579" cy="5920509"/>
              </a:xfrm>
            </p:spPr>
            <p:txBody>
              <a:bodyPr>
                <a:noAutofit/>
              </a:bodyPr>
              <a:lstStyle/>
              <a:p>
                <a:pPr marL="0" lvl="0" indent="0" algn="just" defTabSz="914400">
                  <a:lnSpc>
                    <a:spcPct val="150000"/>
                  </a:lnSpc>
                  <a:spcBef>
                    <a:spcPts val="0"/>
                  </a:spcBef>
                  <a:spcAft>
                    <a:spcPts val="0"/>
                  </a:spcAft>
                  <a:buClrTx/>
                  <a:buSzTx/>
                  <a:buNone/>
                  <a:defRPr/>
                </a:pPr>
                <a:r>
                  <a:rPr lang="he-IL" sz="1800" dirty="0">
                    <a:solidFill>
                      <a:prstClr val="black"/>
                    </a:solidFill>
                    <a:latin typeface="David" panose="020E0502060401010101" pitchFamily="34" charset="-79"/>
                    <a:cs typeface="David" panose="020E0502060401010101" pitchFamily="34" charset="-79"/>
                  </a:rPr>
                  <a:t>טכנולוגיות מרכזיות:</a:t>
                </a:r>
              </a:p>
              <a:p>
                <a:pPr marL="342900" lvl="0"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solidFill>
                      <a:prstClr val="black"/>
                    </a:solidFill>
                    <a:latin typeface="David" panose="020E0502060401010101" pitchFamily="34" charset="-79"/>
                    <a:cs typeface="David" panose="020E0502060401010101" pitchFamily="34" charset="-79"/>
                  </a:rPr>
                  <a:t>אגירת מים שאובה:</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מתאימה לקיבולת של </a:t>
                </a:r>
                <a14:m>
                  <m:oMath xmlns:m="http://schemas.openxmlformats.org/officeDocument/2006/math">
                    <m:r>
                      <a:rPr lang="en-US" sz="1800" i="1">
                        <a:latin typeface="Cambria Math" panose="02040503050406030204" pitchFamily="18" charset="0"/>
                      </a:rPr>
                      <m:t>1000</m:t>
                    </m:r>
                    <m:r>
                      <a:rPr lang="en-US" sz="1800" i="1">
                        <a:latin typeface="Cambria Math" panose="02040503050406030204" pitchFamily="18" charset="0"/>
                      </a:rPr>
                      <m:t>−</m:t>
                    </m:r>
                    <m:r>
                      <a:rPr lang="en-US" sz="1800" i="1">
                        <a:latin typeface="Cambria Math" panose="02040503050406030204" pitchFamily="18" charset="0"/>
                      </a:rPr>
                      <m:t>3000</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𝑀𝑊</m:t>
                        </m:r>
                      </m:e>
                    </m:d>
                  </m:oMath>
                </a14:m>
                <a:r>
                  <a:rPr lang="he-IL" sz="1800" dirty="0">
                    <a:latin typeface="David" panose="020E0502060401010101" pitchFamily="34" charset="-79"/>
                    <a:cs typeface="David" panose="020E0502060401010101" pitchFamily="34" charset="-79"/>
                  </a:rPr>
                  <a:t>.</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העלות הכלכלית דומה להון הראשוני עבור מקור אנרגית מים.</a:t>
                </a:r>
                <a:endParaRPr lang="he-IL" sz="1800" dirty="0">
                  <a:solidFill>
                    <a:prstClr val="black"/>
                  </a:solidFill>
                  <a:latin typeface="David" panose="020E0502060401010101" pitchFamily="34" charset="-79"/>
                  <a:cs typeface="David" panose="020E0502060401010101" pitchFamily="34" charset="-79"/>
                </a:endParaRPr>
              </a:p>
              <a:p>
                <a:pPr marL="342900" lvl="0"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solidFill>
                      <a:prstClr val="black"/>
                    </a:solidFill>
                    <a:latin typeface="David" panose="020E0502060401010101" pitchFamily="34" charset="-79"/>
                    <a:cs typeface="David" panose="020E0502060401010101" pitchFamily="34" charset="-79"/>
                  </a:rPr>
                  <a:t>סוללות נתרן גופרית:</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אנרגית מוצא של </a:t>
                </a:r>
                <a14:m>
                  <m:oMath xmlns:m="http://schemas.openxmlformats.org/officeDocument/2006/math">
                    <m:r>
                      <a:rPr lang="en-US" sz="1800" i="1">
                        <a:latin typeface="Cambria Math" panose="02040503050406030204" pitchFamily="18" charset="0"/>
                      </a:rPr>
                      <m:t>400</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𝑘𝑊</m:t>
                        </m:r>
                        <m:r>
                          <a:rPr lang="en-US" sz="1800" i="1">
                            <a:latin typeface="Cambria Math" panose="02040503050406030204" pitchFamily="18" charset="0"/>
                          </a:rPr>
                          <m:t>h</m:t>
                        </m:r>
                      </m:e>
                    </m:d>
                  </m:oMath>
                </a14:m>
                <a:r>
                  <a:rPr lang="he-IL" sz="1800" dirty="0">
                    <a:latin typeface="David" panose="020E0502060401010101" pitchFamily="34" charset="-79"/>
                    <a:cs typeface="David" panose="020E0502060401010101" pitchFamily="34" charset="-79"/>
                  </a:rPr>
                  <a:t> ונצילות של 85%.</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זמן תגובה מהיר, מחזור חיים של 15 שנים.</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העלות הכלכלית מוערכת בכ- </a:t>
                </a:r>
                <a14:m>
                  <m:oMath xmlns:m="http://schemas.openxmlformats.org/officeDocument/2006/math">
                    <m:r>
                      <a:rPr lang="en-US" sz="1800">
                        <a:latin typeface="Cambria Math" panose="02040503050406030204" pitchFamily="18" charset="0"/>
                        <a:cs typeface="David" panose="020E0502060401010101" pitchFamily="34" charset="-79"/>
                      </a:rPr>
                      <m:t>250</m:t>
                    </m:r>
                    <m:r>
                      <a:rPr lang="en-US" sz="1800">
                        <a:latin typeface="Cambria Math" panose="02040503050406030204" pitchFamily="18" charset="0"/>
                        <a:cs typeface="David" panose="020E0502060401010101" pitchFamily="34" charset="-79"/>
                      </a:rPr>
                      <m:t>−</m:t>
                    </m:r>
                    <m:r>
                      <a:rPr lang="en-US" sz="1800">
                        <a:latin typeface="Cambria Math" panose="02040503050406030204" pitchFamily="18" charset="0"/>
                        <a:cs typeface="David" panose="020E0502060401010101" pitchFamily="34" charset="-79"/>
                      </a:rPr>
                      <m:t>900</m:t>
                    </m:r>
                    <m:d>
                      <m:dPr>
                        <m:begChr m:val="["/>
                        <m:endChr m:val="]"/>
                        <m:ctrlPr>
                          <a:rPr lang="en-US" sz="1800" i="1">
                            <a:latin typeface="Cambria Math" panose="02040503050406030204" pitchFamily="18" charset="0"/>
                            <a:cs typeface="David" panose="020E0502060401010101" pitchFamily="34" charset="-79"/>
                          </a:rPr>
                        </m:ctrlPr>
                      </m:dPr>
                      <m:e>
                        <m:f>
                          <m:fPr>
                            <m:ctrlPr>
                              <a:rPr lang="en-US" sz="1800" i="1">
                                <a:latin typeface="Cambria Math" panose="02040503050406030204" pitchFamily="18" charset="0"/>
                                <a:cs typeface="David" panose="020E0502060401010101" pitchFamily="34" charset="-79"/>
                              </a:rPr>
                            </m:ctrlPr>
                          </m:fPr>
                          <m:num>
                            <m:r>
                              <a:rPr lang="en-US" sz="1800">
                                <a:latin typeface="Cambria Math" panose="02040503050406030204" pitchFamily="18" charset="0"/>
                                <a:cs typeface="David" panose="020E0502060401010101" pitchFamily="34" charset="-79"/>
                              </a:rPr>
                              <m:t>$</m:t>
                            </m:r>
                          </m:num>
                          <m:den>
                            <m:r>
                              <a:rPr lang="en-US" sz="1800">
                                <a:latin typeface="Cambria Math" panose="02040503050406030204" pitchFamily="18" charset="0"/>
                                <a:cs typeface="David" panose="020E0502060401010101" pitchFamily="34" charset="-79"/>
                              </a:rPr>
                              <m:t>𝑘𝑊</m:t>
                            </m:r>
                            <m:r>
                              <a:rPr lang="en-US" sz="1800">
                                <a:latin typeface="Cambria Math" panose="02040503050406030204" pitchFamily="18" charset="0"/>
                                <a:cs typeface="David" panose="020E0502060401010101" pitchFamily="34" charset="-79"/>
                              </a:rPr>
                              <m:t>h</m:t>
                            </m:r>
                          </m:den>
                        </m:f>
                      </m:e>
                    </m:d>
                  </m:oMath>
                </a14:m>
                <a:r>
                  <a:rPr lang="he-IL" sz="1800" dirty="0">
                    <a:latin typeface="David" panose="020E0502060401010101" pitchFamily="34" charset="-79"/>
                    <a:cs typeface="David" panose="020E0502060401010101" pitchFamily="34" charset="-79"/>
                  </a:rPr>
                  <a:t>.</a:t>
                </a:r>
                <a:endParaRPr lang="en-US" sz="1800" dirty="0">
                  <a:latin typeface="David" panose="020E0502060401010101" pitchFamily="34" charset="-79"/>
                  <a:cs typeface="David" panose="020E0502060401010101" pitchFamily="34" charset="-79"/>
                </a:endParaRPr>
              </a:p>
              <a:p>
                <a:pPr marL="342900" lvl="0"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solidFill>
                      <a:prstClr val="black"/>
                    </a:solidFill>
                    <a:latin typeface="David" panose="020E0502060401010101" pitchFamily="34" charset="-79"/>
                    <a:cs typeface="David" panose="020E0502060401010101" pitchFamily="34" charset="-79"/>
                  </a:rPr>
                  <a:t>סוללות חומצת עופרת:</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הנצילות של סוללות אלה נמצאת בטווח 75-85%.</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זמן החיים של הסוללות יכול לנוע בטווח של 15-30 שנים.</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סוללות אלה טובות במיוחד לאגירה לסירוגין של אנרגיה מתחדשת כמו רוח או מים, על מנת לאפשר רציפות </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העלות הכלכלית מוערכת בכ- </a:t>
                </a:r>
                <a14:m>
                  <m:oMath xmlns:m="http://schemas.openxmlformats.org/officeDocument/2006/math">
                    <m:r>
                      <a:rPr lang="en-US" sz="1800" i="1">
                        <a:latin typeface="Cambria Math" panose="02040503050406030204" pitchFamily="18" charset="0"/>
                      </a:rPr>
                      <m:t>500</m:t>
                    </m:r>
                    <m:r>
                      <a:rPr lang="en-US" sz="1800" i="1">
                        <a:latin typeface="Cambria Math" panose="02040503050406030204" pitchFamily="18" charset="0"/>
                      </a:rPr>
                      <m:t>−</m:t>
                    </m:r>
                    <m:r>
                      <a:rPr lang="en-US" sz="1800" i="1">
                        <a:latin typeface="Cambria Math" panose="02040503050406030204" pitchFamily="18" charset="0"/>
                      </a:rPr>
                      <m:t>1200</m:t>
                    </m:r>
                    <m:d>
                      <m:dPr>
                        <m:begChr m:val="["/>
                        <m:endChr m:val="]"/>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m:t>
                            </m:r>
                          </m:num>
                          <m:den>
                            <m:r>
                              <a:rPr lang="en-US" sz="1800" i="1">
                                <a:latin typeface="Cambria Math" panose="02040503050406030204" pitchFamily="18" charset="0"/>
                              </a:rPr>
                              <m:t>𝑘𝑊</m:t>
                            </m:r>
                            <m:r>
                              <a:rPr lang="en-US" sz="1800" i="1">
                                <a:latin typeface="Cambria Math" panose="02040503050406030204" pitchFamily="18" charset="0"/>
                              </a:rPr>
                              <m:t>h</m:t>
                            </m:r>
                          </m:den>
                        </m:f>
                      </m:e>
                    </m:d>
                  </m:oMath>
                </a14:m>
                <a:r>
                  <a:rPr lang="he-IL" sz="1800" dirty="0">
                    <a:latin typeface="David" panose="020E0502060401010101" pitchFamily="34" charset="-79"/>
                    <a:cs typeface="David" panose="020E0502060401010101" pitchFamily="34" charset="-79"/>
                  </a:rPr>
                  <a:t>.</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5991764" y="812800"/>
                <a:ext cx="6040579" cy="5920509"/>
              </a:xfrm>
              <a:blipFill>
                <a:blip r:embed="rId3"/>
                <a:stretch>
                  <a:fillRect l="-1715" t="-1852" r="-807" b="-2778"/>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6" name="Content Placeholder 4"/>
              <p:cNvSpPr txBox="1">
                <a:spLocks/>
              </p:cNvSpPr>
              <p:nvPr/>
            </p:nvSpPr>
            <p:spPr>
              <a:xfrm>
                <a:off x="1036320" y="1427480"/>
                <a:ext cx="5229709" cy="5130800"/>
              </a:xfrm>
              <a:prstGeom prst="rect">
                <a:avLst/>
              </a:prstGeom>
            </p:spPr>
            <p:txBody>
              <a:bodyPr vert="horz" lIns="91440" tIns="45720" rIns="91440" bIns="45720" rtlCol="0" anchor="ctr">
                <a:noAutofit/>
              </a:bodyPr>
              <a:lstStyle>
                <a:lvl1pPr marL="285750" indent="-285750" algn="r" defTabSz="457200" rtl="1"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r" defTabSz="457200" rtl="1"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r" defTabSz="457200" rtl="1"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r" defTabSz="457200" rtl="1"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r" defTabSz="457200" rtl="1"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342900"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סוללות זרימה (תאי דלק מתחדשים):</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סוללות אלה מהוות שילוב של סוללות שגרתיות</a:t>
                </a:r>
              </a:p>
              <a:p>
                <a:pPr marL="457200" lvl="1" indent="0" algn="just" defTabSz="914400">
                  <a:lnSpc>
                    <a:spcPct val="150000"/>
                  </a:lnSpc>
                  <a:spcBef>
                    <a:spcPts val="0"/>
                  </a:spcBef>
                  <a:spcAft>
                    <a:spcPts val="0"/>
                  </a:spcAft>
                  <a:buClrTx/>
                  <a:buSzTx/>
                  <a:buNone/>
                  <a:defRPr/>
                </a:pPr>
                <a:r>
                  <a:rPr lang="he-IL" sz="1800" dirty="0">
                    <a:latin typeface="David" panose="020E0502060401010101" pitchFamily="34" charset="-79"/>
                    <a:cs typeface="David" panose="020E0502060401010101" pitchFamily="34" charset="-79"/>
                  </a:rPr>
                  <a:t>       עם תאי דלק.</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הייחוד בהן מתבטא בכך שאגירת האנרגיה מתבצעת בתאים חיצוניים המקושרים לאלקטרודות, והאנרגיה נשאבת פנימה והחוצה במידת הצורך.</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העלות הכלכלית מוערכת בכ- </a:t>
                </a:r>
                <a14:m>
                  <m:oMath xmlns:m="http://schemas.openxmlformats.org/officeDocument/2006/math">
                    <m:r>
                      <a:rPr lang="en-US" sz="1800" b="0" i="0" smtClean="0">
                        <a:latin typeface="Cambria Math" panose="02040503050406030204" pitchFamily="18" charset="0"/>
                      </a:rPr>
                      <m:t>4</m:t>
                    </m:r>
                    <m:r>
                      <a:rPr lang="en-US" sz="1800" i="1">
                        <a:latin typeface="Cambria Math" panose="02040503050406030204" pitchFamily="18" charset="0"/>
                      </a:rPr>
                      <m:t>00</m:t>
                    </m:r>
                    <m:r>
                      <a:rPr lang="en-US" sz="1800" i="1">
                        <a:latin typeface="Cambria Math" panose="02040503050406030204" pitchFamily="18" charset="0"/>
                      </a:rPr>
                      <m:t>−</m:t>
                    </m:r>
                    <m:r>
                      <a:rPr lang="en-US" sz="1800" i="1">
                        <a:latin typeface="Cambria Math" panose="02040503050406030204" pitchFamily="18" charset="0"/>
                      </a:rPr>
                      <m:t>1000</m:t>
                    </m:r>
                    <m:d>
                      <m:dPr>
                        <m:begChr m:val="["/>
                        <m:endChr m:val="]"/>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m:t>
                            </m:r>
                          </m:num>
                          <m:den>
                            <m:r>
                              <a:rPr lang="en-US" sz="1800" i="1">
                                <a:latin typeface="Cambria Math" panose="02040503050406030204" pitchFamily="18" charset="0"/>
                              </a:rPr>
                              <m:t>𝑘𝑊</m:t>
                            </m:r>
                            <m:r>
                              <a:rPr lang="en-US" sz="1800" i="1">
                                <a:latin typeface="Cambria Math" panose="02040503050406030204" pitchFamily="18" charset="0"/>
                              </a:rPr>
                              <m:t>h</m:t>
                            </m:r>
                          </m:den>
                        </m:f>
                      </m:e>
                    </m:d>
                  </m:oMath>
                </a14:m>
                <a:r>
                  <a:rPr lang="he-IL" sz="1800" dirty="0">
                    <a:latin typeface="David" panose="020E0502060401010101" pitchFamily="34" charset="-79"/>
                    <a:cs typeface="David" panose="020E0502060401010101" pitchFamily="34" charset="-79"/>
                  </a:rPr>
                  <a:t>.</a:t>
                </a:r>
              </a:p>
              <a:p>
                <a:pPr marL="342900"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קבלים אלקטרוכימיים:</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כדי לאפשר אחסון כמות גדולה של אנרגיה נהוג לאחד הרבה קבלים יחדיו.</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ניתן להגיע לנצילות של 95% בעזרת מחזור מהיר.</a:t>
                </a:r>
              </a:p>
              <a:p>
                <a:pPr marL="800100" lvl="1" indent="-342900" algn="just" defTabSz="914400">
                  <a:lnSpc>
                    <a:spcPct val="150000"/>
                  </a:lnSpc>
                  <a:spcBef>
                    <a:spcPts val="0"/>
                  </a:spcBef>
                  <a:spcAft>
                    <a:spcPts val="0"/>
                  </a:spcAft>
                  <a:buClrTx/>
                  <a:buSzTx/>
                  <a:buFont typeface="Wingdings" panose="05000000000000000000" pitchFamily="2" charset="2"/>
                  <a:buChar char="Ø"/>
                  <a:defRPr/>
                </a:pPr>
                <a:r>
                  <a:rPr lang="he-IL" sz="1800" dirty="0">
                    <a:latin typeface="David" panose="020E0502060401010101" pitchFamily="34" charset="-79"/>
                    <a:cs typeface="David" panose="020E0502060401010101" pitchFamily="34" charset="-79"/>
                  </a:rPr>
                  <a:t>העלות הכלכלית מוערכת</a:t>
                </a:r>
              </a:p>
              <a:p>
                <a:pPr marL="457200" lvl="1" indent="0" algn="just" defTabSz="914400">
                  <a:lnSpc>
                    <a:spcPct val="150000"/>
                  </a:lnSpc>
                  <a:spcBef>
                    <a:spcPts val="0"/>
                  </a:spcBef>
                  <a:spcAft>
                    <a:spcPts val="0"/>
                  </a:spcAft>
                  <a:buClrTx/>
                  <a:buSzTx/>
                  <a:buNone/>
                  <a:defRPr/>
                </a:pPr>
                <a:r>
                  <a:rPr lang="he-IL" sz="1800" dirty="0">
                    <a:latin typeface="David" panose="020E0502060401010101" pitchFamily="34" charset="-79"/>
                    <a:cs typeface="David" panose="020E0502060401010101" pitchFamily="34" charset="-79"/>
                  </a:rPr>
                  <a:t>      בכ- </a:t>
                </a:r>
                <a14:m>
                  <m:oMath xmlns:m="http://schemas.openxmlformats.org/officeDocument/2006/math">
                    <m:r>
                      <a:rPr lang="en-US" sz="1800" i="1">
                        <a:latin typeface="Cambria Math" panose="02040503050406030204" pitchFamily="18" charset="0"/>
                      </a:rPr>
                      <m:t>500</m:t>
                    </m:r>
                    <m:r>
                      <a:rPr lang="en-US" sz="1800" i="1">
                        <a:latin typeface="Cambria Math" panose="02040503050406030204" pitchFamily="18" charset="0"/>
                      </a:rPr>
                      <m:t>−</m:t>
                    </m:r>
                    <m:r>
                      <a:rPr lang="en-US" sz="1800" i="1">
                        <a:latin typeface="Cambria Math" panose="02040503050406030204" pitchFamily="18" charset="0"/>
                      </a:rPr>
                      <m:t>1000</m:t>
                    </m:r>
                    <m:d>
                      <m:dPr>
                        <m:begChr m:val="["/>
                        <m:endChr m:val="]"/>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m:t>
                            </m:r>
                          </m:num>
                          <m:den>
                            <m:r>
                              <a:rPr lang="en-US" sz="1800" i="1">
                                <a:latin typeface="Cambria Math" panose="02040503050406030204" pitchFamily="18" charset="0"/>
                              </a:rPr>
                              <m:t>𝑘𝑊</m:t>
                            </m:r>
                            <m:r>
                              <a:rPr lang="en-US" sz="1800" i="1">
                                <a:latin typeface="Cambria Math" panose="02040503050406030204" pitchFamily="18" charset="0"/>
                              </a:rPr>
                              <m:t>h</m:t>
                            </m:r>
                          </m:den>
                        </m:f>
                      </m:e>
                    </m:d>
                  </m:oMath>
                </a14:m>
                <a:r>
                  <a:rPr lang="he-IL" sz="1800" dirty="0">
                    <a:latin typeface="David" panose="020E0502060401010101" pitchFamily="34" charset="-79"/>
                    <a:cs typeface="David" panose="020E0502060401010101" pitchFamily="34" charset="-79"/>
                  </a:rPr>
                  <a:t>.</a:t>
                </a:r>
                <a:endParaRPr lang="en-US" sz="1800" dirty="0">
                  <a:latin typeface="David" panose="020E0502060401010101" pitchFamily="34" charset="-79"/>
                  <a:cs typeface="David" panose="020E0502060401010101" pitchFamily="34" charset="-79"/>
                </a:endParaRPr>
              </a:p>
            </p:txBody>
          </p:sp>
        </mc:Choice>
        <mc:Fallback xmlns="">
          <p:sp>
            <p:nvSpPr>
              <p:cNvPr id="6" name="Content Placeholder 4"/>
              <p:cNvSpPr txBox="1">
                <a:spLocks noRot="1" noChangeAspect="1" noMove="1" noResize="1" noEditPoints="1" noAdjustHandles="1" noChangeArrowheads="1" noChangeShapeType="1" noTextEdit="1"/>
              </p:cNvSpPr>
              <p:nvPr/>
            </p:nvSpPr>
            <p:spPr>
              <a:xfrm>
                <a:off x="1036320" y="1427480"/>
                <a:ext cx="5229709" cy="5130800"/>
              </a:xfrm>
              <a:prstGeom prst="rect">
                <a:avLst/>
              </a:prstGeom>
              <a:blipFill>
                <a:blip r:embed="rId4"/>
                <a:stretch>
                  <a:fillRect l="-1865" t="-5819" r="-816" b="-6888"/>
                </a:stretch>
              </a:blipFill>
            </p:spPr>
            <p:txBody>
              <a:bodyPr/>
              <a:lstStyle/>
              <a:p>
                <a:r>
                  <a:rPr lang="he-IL">
                    <a:noFill/>
                  </a:rPr>
                  <a:t> </a:t>
                </a:r>
              </a:p>
            </p:txBody>
          </p:sp>
        </mc:Fallback>
      </mc:AlternateContent>
    </p:spTree>
    <p:extLst>
      <p:ext uri="{BB962C8B-B14F-4D97-AF65-F5344CB8AC3E}">
        <p14:creationId xmlns:p14="http://schemas.microsoft.com/office/powerpoint/2010/main" val="19164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xEl>
                                              <p:pRg st="2" end="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xEl>
                                              <p:pRg st="5" end="5"/>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
                                            <p:txEl>
                                              <p:pRg st="6" end="6"/>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
                                            <p:txEl>
                                              <p:pRg st="8" end="8"/>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84310" y="76200"/>
            <a:ext cx="10018713" cy="1752599"/>
          </a:xfrm>
        </p:spPr>
        <p:txBody>
          <a:bodyPr/>
          <a:lstStyle/>
          <a:p>
            <a:r>
              <a:rPr lang="he-IL" dirty="0">
                <a:latin typeface="David" panose="020E0502060401010101" pitchFamily="34" charset="-79"/>
                <a:cs typeface="David" panose="020E0502060401010101" pitchFamily="34" charset="-79"/>
              </a:rPr>
              <a:t>ניתוח כלכלי ופתרון אופטימלי</a:t>
            </a:r>
          </a:p>
        </p:txBody>
      </p:sp>
      <p:sp>
        <p:nvSpPr>
          <p:cNvPr id="5" name="Content Placeholder 4"/>
          <p:cNvSpPr>
            <a:spLocks noGrp="1"/>
          </p:cNvSpPr>
          <p:nvPr>
            <p:ph idx="1"/>
          </p:nvPr>
        </p:nvSpPr>
        <p:spPr>
          <a:xfrm>
            <a:off x="2173287" y="1303621"/>
            <a:ext cx="10018713" cy="3159989"/>
          </a:xfrm>
        </p:spPr>
        <p:txBody>
          <a:bodyPr>
            <a:noAutofit/>
          </a:bodyPr>
          <a:lstStyle/>
          <a:p>
            <a:pPr algn="just">
              <a:lnSpc>
                <a:spcPct val="150000"/>
              </a:lnSpc>
              <a:spcBef>
                <a:spcPts val="0"/>
              </a:spcBef>
              <a:spcAft>
                <a:spcPts val="0"/>
              </a:spcAft>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ישנו צורך במציאת פתרון אופטימלי מבחינת עלות כלכלית וזמינות האנרגיה המתחדשת.</a:t>
            </a:r>
            <a:endParaRPr lang="en-US" sz="1800" dirty="0">
              <a:latin typeface="David" panose="020E0502060401010101" pitchFamily="34" charset="-79"/>
              <a:cs typeface="David" panose="020E0502060401010101" pitchFamily="34" charset="-79"/>
            </a:endParaRPr>
          </a:p>
          <a:p>
            <a:pPr algn="just">
              <a:lnSpc>
                <a:spcPct val="150000"/>
              </a:lnSpc>
              <a:spcBef>
                <a:spcPts val="0"/>
              </a:spcBef>
              <a:spcAft>
                <a:spcPts val="0"/>
              </a:spcAft>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מבחינה כספית – יש לאפיין את יצרני האנרגיה ואת מאגרי האנרגיה באמצעות פונקציות מחיר.</a:t>
            </a:r>
          </a:p>
          <a:p>
            <a:pPr algn="just">
              <a:lnSpc>
                <a:spcPct val="150000"/>
              </a:lnSpc>
              <a:spcBef>
                <a:spcPts val="0"/>
              </a:spcBef>
              <a:spcAft>
                <a:spcPts val="0"/>
              </a:spcAft>
              <a:buClrTx/>
              <a:buFont typeface="Wingdings" panose="05000000000000000000" pitchFamily="2" charset="2"/>
              <a:buChar char="Ø"/>
            </a:pPr>
            <a:r>
              <a:rPr lang="he-IL" sz="1800" dirty="0">
                <a:latin typeface="David" panose="020E0502060401010101" pitchFamily="34" charset="-79"/>
                <a:cs typeface="David" panose="020E0502060401010101" pitchFamily="34" charset="-79"/>
              </a:rPr>
              <a:t>מבחינת זמינות האנרגיה:</a:t>
            </a:r>
          </a:p>
          <a:p>
            <a:pPr marL="800100" lvl="1" indent="-342900" algn="just">
              <a:lnSpc>
                <a:spcPct val="150000"/>
              </a:lnSpc>
              <a:spcBef>
                <a:spcPts val="0"/>
              </a:spcBef>
              <a:spcAft>
                <a:spcPts val="0"/>
              </a:spcAft>
              <a:buClrTx/>
              <a:buSzPct val="100000"/>
              <a:buFont typeface="+mj-lt"/>
              <a:buAutoNum type="arabicPeriod"/>
            </a:pPr>
            <a:r>
              <a:rPr lang="he-IL" sz="1800" dirty="0">
                <a:latin typeface="David" panose="020E0502060401010101" pitchFamily="34" charset="-79"/>
                <a:cs typeface="David" panose="020E0502060401010101" pitchFamily="34" charset="-79"/>
              </a:rPr>
              <a:t>נבדוק האם בית החולים נמצא ליד מקור מים שניתן לנצלו בשביל אנרגיה הידרואלקטרית.</a:t>
            </a:r>
          </a:p>
          <a:p>
            <a:pPr marL="800100" lvl="1" indent="-342900" algn="just">
              <a:lnSpc>
                <a:spcPct val="150000"/>
              </a:lnSpc>
              <a:spcBef>
                <a:spcPts val="0"/>
              </a:spcBef>
              <a:spcAft>
                <a:spcPts val="0"/>
              </a:spcAft>
              <a:buClrTx/>
              <a:buSzPct val="100000"/>
              <a:buFont typeface="+mj-lt"/>
              <a:buAutoNum type="arabicPeriod"/>
            </a:pPr>
            <a:r>
              <a:rPr lang="he-IL" sz="1800" dirty="0">
                <a:latin typeface="David" panose="020E0502060401010101" pitchFamily="34" charset="-79"/>
                <a:cs typeface="David" panose="020E0502060401010101" pitchFamily="34" charset="-79"/>
              </a:rPr>
              <a:t>נמצא את מספר הפאנלים הדרוש.</a:t>
            </a:r>
          </a:p>
          <a:p>
            <a:pPr marL="800100" lvl="1" indent="-342900" algn="just">
              <a:lnSpc>
                <a:spcPct val="150000"/>
              </a:lnSpc>
              <a:spcBef>
                <a:spcPts val="0"/>
              </a:spcBef>
              <a:spcAft>
                <a:spcPts val="0"/>
              </a:spcAft>
              <a:buClrTx/>
              <a:buSzPct val="100000"/>
              <a:buFont typeface="+mj-lt"/>
              <a:buAutoNum type="arabicPeriod"/>
            </a:pPr>
            <a:r>
              <a:rPr lang="he-IL" sz="1800" dirty="0">
                <a:latin typeface="David" panose="020E0502060401010101" pitchFamily="34" charset="-79"/>
                <a:cs typeface="David" panose="020E0502060401010101" pitchFamily="34" charset="-79"/>
              </a:rPr>
              <a:t>נחליט מתי ניתן להשתמש באנרגיית הרוח.</a:t>
            </a:r>
            <a:endParaRPr lang="en-US" sz="1800" dirty="0">
              <a:latin typeface="David" panose="020E0502060401010101" pitchFamily="34" charset="-79"/>
              <a:cs typeface="David" panose="020E0502060401010101" pitchFamily="34" charset="-79"/>
            </a:endParaRPr>
          </a:p>
        </p:txBody>
      </p:sp>
      <mc:AlternateContent xmlns:mc="http://schemas.openxmlformats.org/markup-compatibility/2006" xmlns:a14="http://schemas.microsoft.com/office/drawing/2010/main">
        <mc:Choice Requires="a14">
          <p:sp>
            <p:nvSpPr>
              <p:cNvPr id="2" name="Rectangle 1"/>
              <p:cNvSpPr/>
              <p:nvPr/>
            </p:nvSpPr>
            <p:spPr>
              <a:xfrm>
                <a:off x="2311832" y="4132395"/>
                <a:ext cx="5917768" cy="26387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he-IL" i="1">
                              <a:latin typeface="Cambria Math" panose="02040503050406030204" pitchFamily="18" charset="0"/>
                            </a:rPr>
                          </m:ctrlPr>
                        </m:dPr>
                        <m:e>
                          <m:eqArr>
                            <m:eqArrPr>
                              <m:ctrlPr>
                                <a:rPr lang="he-IL" i="1">
                                  <a:latin typeface="Cambria Math" panose="02040503050406030204" pitchFamily="18" charset="0"/>
                                </a:rPr>
                              </m:ctrlPr>
                            </m:eqArrPr>
                            <m:e>
                              <m:r>
                                <a:rPr lang="he-IL">
                                  <a:latin typeface="Cambria Math" panose="02040503050406030204" pitchFamily="18" charset="0"/>
                                </a:rPr>
                                <m:t>&amp;</m:t>
                              </m:r>
                              <m:r>
                                <a:rPr lang="he-IL" i="0">
                                  <a:latin typeface="Cambria Math" panose="02040503050406030204" pitchFamily="18" charset="0"/>
                                </a:rPr>
                                <m:t>0</m:t>
                              </m:r>
                              <m:r>
                                <a:rPr lang="he-IL" i="0">
                                  <a:latin typeface="Cambria Math" panose="02040503050406030204" pitchFamily="18" charset="0"/>
                                </a:rPr>
                                <m:t>≤</m:t>
                              </m:r>
                              <m:sSub>
                                <m:sSubPr>
                                  <m:ctrlPr>
                                    <a:rPr lang="he-IL" i="1">
                                      <a:latin typeface="Cambria Math" panose="02040503050406030204" pitchFamily="18" charset="0"/>
                                    </a:rPr>
                                  </m:ctrlPr>
                                </m:sSubPr>
                                <m:e>
                                  <m:r>
                                    <a:rPr lang="he-IL" i="1">
                                      <a:latin typeface="Cambria Math" panose="02040503050406030204" pitchFamily="18" charset="0"/>
                                    </a:rPr>
                                    <m:t>𝑃</m:t>
                                  </m:r>
                                </m:e>
                                <m:sub>
                                  <m:r>
                                    <a:rPr lang="he-IL" i="1">
                                      <a:latin typeface="Cambria Math" panose="02040503050406030204" pitchFamily="18" charset="0"/>
                                    </a:rPr>
                                    <m:t>𝑃𝑣</m:t>
                                  </m:r>
                                </m:sub>
                              </m:sSub>
                              <m:r>
                                <a:rPr lang="he-IL" i="0">
                                  <a:latin typeface="Cambria Math" panose="02040503050406030204" pitchFamily="18" charset="0"/>
                                </a:rPr>
                                <m:t>≤</m:t>
                              </m:r>
                              <m:d>
                                <m:dPr>
                                  <m:ctrlPr>
                                    <a:rPr lang="he-IL" i="1">
                                      <a:latin typeface="Cambria Math" panose="02040503050406030204" pitchFamily="18" charset="0"/>
                                    </a:rPr>
                                  </m:ctrlPr>
                                </m:dPr>
                                <m:e>
                                  <m:eqArr>
                                    <m:eqArrPr>
                                      <m:ctrlPr>
                                        <a:rPr lang="he-IL" i="1">
                                          <a:latin typeface="Cambria Math" panose="02040503050406030204" pitchFamily="18" charset="0"/>
                                        </a:rPr>
                                      </m:ctrlPr>
                                    </m:eqArrPr>
                                    <m:e>
                                      <m:r>
                                        <a:rPr lang="he-IL" i="0">
                                          <a:latin typeface="Cambria Math" panose="02040503050406030204" pitchFamily="18" charset="0"/>
                                        </a:rPr>
                                        <m:t>&amp;</m:t>
                                      </m:r>
                                      <m:r>
                                        <a:rPr lang="he-IL" i="1">
                                          <a:latin typeface="Cambria Math" panose="02040503050406030204" pitchFamily="18" charset="0"/>
                                        </a:rPr>
                                        <m:t>𝑛𝑢𝑚𝑏𝑒𝑟</m:t>
                                      </m:r>
                                      <m:r>
                                        <a:rPr lang="he-IL" i="0">
                                          <a:latin typeface="Cambria Math" panose="02040503050406030204" pitchFamily="18" charset="0"/>
                                        </a:rPr>
                                        <m:t> </m:t>
                                      </m:r>
                                      <m:r>
                                        <a:rPr lang="he-IL" i="1">
                                          <a:latin typeface="Cambria Math" panose="02040503050406030204" pitchFamily="18" charset="0"/>
                                        </a:rPr>
                                        <m:t>𝑜𝑓</m:t>
                                      </m:r>
                                      <m:r>
                                        <a:rPr lang="he-IL" i="0">
                                          <a:latin typeface="Cambria Math" panose="02040503050406030204" pitchFamily="18" charset="0"/>
                                        </a:rPr>
                                        <m:t> </m:t>
                                      </m:r>
                                      <m:r>
                                        <a:rPr lang="he-IL" i="1">
                                          <a:latin typeface="Cambria Math" panose="02040503050406030204" pitchFamily="18" charset="0"/>
                                        </a:rPr>
                                        <m:t>𝑠𝑜𝑙𝑎𝑟</m:t>
                                      </m:r>
                                    </m:e>
                                    <m:e>
                                      <m:r>
                                        <a:rPr lang="he-IL" i="0">
                                          <a:latin typeface="Cambria Math" panose="02040503050406030204" pitchFamily="18" charset="0"/>
                                        </a:rPr>
                                        <m:t>&amp;</m:t>
                                      </m:r>
                                      <m:r>
                                        <a:rPr lang="he-IL" i="1">
                                          <a:latin typeface="Cambria Math" panose="02040503050406030204" pitchFamily="18" charset="0"/>
                                        </a:rPr>
                                        <m:t>𝑝𝑎𝑛𝑒𝑙𝑠</m:t>
                                      </m:r>
                                      <m:r>
                                        <a:rPr lang="he-IL" i="0">
                                          <a:latin typeface="Cambria Math" panose="02040503050406030204" pitchFamily="18" charset="0"/>
                                        </a:rPr>
                                        <m:t> </m:t>
                                      </m:r>
                                      <m:r>
                                        <a:rPr lang="he-IL" i="1">
                                          <a:latin typeface="Cambria Math" panose="02040503050406030204" pitchFamily="18" charset="0"/>
                                        </a:rPr>
                                        <m:t>𝑟𝑒𝑞𝑢𝑖𝑟𝑒𝑑</m:t>
                                      </m:r>
                                    </m:e>
                                  </m:eqArr>
                                </m:e>
                              </m:d>
                              <m:r>
                                <a:rPr lang="he-IL" i="0">
                                  <a:latin typeface="Cambria Math" panose="02040503050406030204" pitchFamily="18" charset="0"/>
                                </a:rPr>
                                <m:t>∙</m:t>
                              </m:r>
                              <m:d>
                                <m:dPr>
                                  <m:ctrlPr>
                                    <a:rPr lang="he-IL" i="1">
                                      <a:latin typeface="Cambria Math" panose="02040503050406030204" pitchFamily="18" charset="0"/>
                                    </a:rPr>
                                  </m:ctrlPr>
                                </m:dPr>
                                <m:e>
                                  <m:eqArr>
                                    <m:eqArrPr>
                                      <m:ctrlPr>
                                        <a:rPr lang="he-IL" i="1">
                                          <a:latin typeface="Cambria Math" panose="02040503050406030204" pitchFamily="18" charset="0"/>
                                        </a:rPr>
                                      </m:ctrlPr>
                                    </m:eqArrPr>
                                    <m:e>
                                      <m:r>
                                        <a:rPr lang="he-IL" i="0">
                                          <a:latin typeface="Cambria Math" panose="02040503050406030204" pitchFamily="18" charset="0"/>
                                        </a:rPr>
                                        <m:t>&amp;</m:t>
                                      </m:r>
                                      <m:r>
                                        <a:rPr lang="he-IL" i="1">
                                          <a:latin typeface="Cambria Math" panose="02040503050406030204" pitchFamily="18" charset="0"/>
                                        </a:rPr>
                                        <m:t>𝑆𝑜𝑙𝑎𝑟</m:t>
                                      </m:r>
                                    </m:e>
                                    <m:e>
                                      <m:r>
                                        <a:rPr lang="he-IL" i="0">
                                          <a:latin typeface="Cambria Math" panose="02040503050406030204" pitchFamily="18" charset="0"/>
                                        </a:rPr>
                                        <m:t>&amp;</m:t>
                                      </m:r>
                                      <m:r>
                                        <a:rPr lang="he-IL" i="1">
                                          <a:latin typeface="Cambria Math" panose="02040503050406030204" pitchFamily="18" charset="0"/>
                                        </a:rPr>
                                        <m:t>𝑟𝑎𝑑𝑖𝑎𝑡𝑖𝑜𝑛</m:t>
                                      </m:r>
                                    </m:e>
                                  </m:eqArr>
                                  <m:d>
                                    <m:dPr>
                                      <m:ctrlPr>
                                        <a:rPr lang="he-IL" i="1">
                                          <a:latin typeface="Cambria Math" panose="02040503050406030204" pitchFamily="18" charset="0"/>
                                        </a:rPr>
                                      </m:ctrlPr>
                                    </m:dPr>
                                    <m:e>
                                      <m:r>
                                        <a:rPr lang="he-IL" i="1">
                                          <a:latin typeface="Cambria Math" panose="02040503050406030204" pitchFamily="18" charset="0"/>
                                        </a:rPr>
                                        <m:t>𝑡</m:t>
                                      </m:r>
                                    </m:e>
                                  </m:d>
                                </m:e>
                              </m:d>
                            </m:e>
                            <m:e>
                              <m:r>
                                <a:rPr lang="he-IL" i="0">
                                  <a:latin typeface="Cambria Math" panose="02040503050406030204" pitchFamily="18" charset="0"/>
                                </a:rPr>
                                <m:t>&amp;</m:t>
                              </m:r>
                              <m:r>
                                <a:rPr lang="he-IL" i="0">
                                  <a:latin typeface="Cambria Math" panose="02040503050406030204" pitchFamily="18" charset="0"/>
                                </a:rPr>
                                <m:t>0</m:t>
                              </m:r>
                              <m:r>
                                <a:rPr lang="he-IL" i="0">
                                  <a:latin typeface="Cambria Math" panose="02040503050406030204" pitchFamily="18" charset="0"/>
                                </a:rPr>
                                <m:t>≤</m:t>
                              </m:r>
                              <m:sSub>
                                <m:sSubPr>
                                  <m:ctrlPr>
                                    <a:rPr lang="he-IL" i="1">
                                      <a:latin typeface="Cambria Math" panose="02040503050406030204" pitchFamily="18" charset="0"/>
                                    </a:rPr>
                                  </m:ctrlPr>
                                </m:sSubPr>
                                <m:e>
                                  <m:r>
                                    <a:rPr lang="he-IL" i="1">
                                      <a:latin typeface="Cambria Math" panose="02040503050406030204" pitchFamily="18" charset="0"/>
                                    </a:rPr>
                                    <m:t>𝑃</m:t>
                                  </m:r>
                                </m:e>
                                <m:sub>
                                  <m:r>
                                    <a:rPr lang="he-IL" i="1">
                                      <a:latin typeface="Cambria Math" panose="02040503050406030204" pitchFamily="18" charset="0"/>
                                    </a:rPr>
                                    <m:t>𝑊𝑖𝑛𝑑</m:t>
                                  </m:r>
                                </m:sub>
                              </m:sSub>
                              <m:r>
                                <a:rPr lang="he-IL" i="0">
                                  <a:latin typeface="Cambria Math" panose="02040503050406030204" pitchFamily="18" charset="0"/>
                                </a:rPr>
                                <m:t>≤</m:t>
                              </m:r>
                              <m:r>
                                <a:rPr lang="he-IL" i="1">
                                  <a:latin typeface="Cambria Math" panose="02040503050406030204" pitchFamily="18" charset="0"/>
                                </a:rPr>
                                <m:t>𝑃</m:t>
                              </m:r>
                              <m:d>
                                <m:dPr>
                                  <m:ctrlPr>
                                    <a:rPr lang="he-IL" i="1">
                                      <a:latin typeface="Cambria Math" panose="02040503050406030204" pitchFamily="18" charset="0"/>
                                    </a:rPr>
                                  </m:ctrlPr>
                                </m:dPr>
                                <m:e>
                                  <m:r>
                                    <a:rPr lang="he-IL" i="1">
                                      <a:latin typeface="Cambria Math" panose="02040503050406030204" pitchFamily="18" charset="0"/>
                                    </a:rPr>
                                    <m:t>𝑡</m:t>
                                  </m:r>
                                </m:e>
                              </m:d>
                              <m:r>
                                <a:rPr lang="he-IL" i="0">
                                  <a:latin typeface="Cambria Math" panose="02040503050406030204" pitchFamily="18" charset="0"/>
                                </a:rPr>
                                <m:t>+</m:t>
                              </m:r>
                              <m:sSub>
                                <m:sSubPr>
                                  <m:ctrlPr>
                                    <a:rPr lang="he-IL" i="1">
                                      <a:latin typeface="Cambria Math" panose="02040503050406030204" pitchFamily="18" charset="0"/>
                                    </a:rPr>
                                  </m:ctrlPr>
                                </m:sSubPr>
                                <m:e>
                                  <m:r>
                                    <a:rPr lang="he-IL" i="1">
                                      <a:latin typeface="Cambria Math" panose="02040503050406030204" pitchFamily="18" charset="0"/>
                                    </a:rPr>
                                    <m:t>𝑃</m:t>
                                  </m:r>
                                </m:e>
                                <m:sub>
                                  <m:r>
                                    <a:rPr lang="he-IL" i="1">
                                      <a:latin typeface="Cambria Math" panose="02040503050406030204" pitchFamily="18" charset="0"/>
                                    </a:rPr>
                                    <m:t>𝑐</m:t>
                                  </m:r>
                                  <m:r>
                                    <a:rPr lang="he-IL" i="1">
                                      <a:latin typeface="Cambria Math" panose="02040503050406030204" pitchFamily="18" charset="0"/>
                                    </a:rPr>
                                    <m:t>h</m:t>
                                  </m:r>
                                  <m:r>
                                    <a:rPr lang="he-IL" i="1">
                                      <a:latin typeface="Cambria Math" panose="02040503050406030204" pitchFamily="18" charset="0"/>
                                    </a:rPr>
                                    <m:t>𝑎𝑟𝑔𝑒</m:t>
                                  </m:r>
                                </m:sub>
                              </m:sSub>
                              <m:d>
                                <m:dPr>
                                  <m:ctrlPr>
                                    <a:rPr lang="he-IL" i="1">
                                      <a:latin typeface="Cambria Math" panose="02040503050406030204" pitchFamily="18" charset="0"/>
                                    </a:rPr>
                                  </m:ctrlPr>
                                </m:dPr>
                                <m:e>
                                  <m:r>
                                    <a:rPr lang="he-IL" i="1">
                                      <a:latin typeface="Cambria Math" panose="02040503050406030204" pitchFamily="18" charset="0"/>
                                    </a:rPr>
                                    <m:t>𝑡</m:t>
                                  </m:r>
                                </m:e>
                              </m:d>
                            </m:e>
                            <m:e>
                              <m:r>
                                <a:rPr lang="he-IL" i="0">
                                  <a:latin typeface="Cambria Math" panose="02040503050406030204" pitchFamily="18" charset="0"/>
                                </a:rPr>
                                <m:t>&amp;</m:t>
                              </m:r>
                              <m:r>
                                <a:rPr lang="he-IL" i="0">
                                  <a:latin typeface="Cambria Math" panose="02040503050406030204" pitchFamily="18" charset="0"/>
                                </a:rPr>
                                <m:t>0</m:t>
                              </m:r>
                              <m:r>
                                <a:rPr lang="he-IL" i="0">
                                  <a:latin typeface="Cambria Math" panose="02040503050406030204" pitchFamily="18" charset="0"/>
                                </a:rPr>
                                <m:t>≤</m:t>
                              </m:r>
                              <m:sSub>
                                <m:sSubPr>
                                  <m:ctrlPr>
                                    <a:rPr lang="he-IL" i="1">
                                      <a:latin typeface="Cambria Math" panose="02040503050406030204" pitchFamily="18" charset="0"/>
                                    </a:rPr>
                                  </m:ctrlPr>
                                </m:sSubPr>
                                <m:e>
                                  <m:r>
                                    <a:rPr lang="he-IL" i="1">
                                      <a:latin typeface="Cambria Math" panose="02040503050406030204" pitchFamily="18" charset="0"/>
                                    </a:rPr>
                                    <m:t>𝑃</m:t>
                                  </m:r>
                                </m:e>
                                <m:sub>
                                  <m:r>
                                    <a:rPr lang="he-IL" i="1">
                                      <a:latin typeface="Cambria Math" panose="02040503050406030204" pitchFamily="18" charset="0"/>
                                    </a:rPr>
                                    <m:t>𝐻𝑦𝑑𝑟𝑜</m:t>
                                  </m:r>
                                </m:sub>
                              </m:sSub>
                              <m:r>
                                <a:rPr lang="he-IL" i="0">
                                  <a:latin typeface="Cambria Math" panose="02040503050406030204" pitchFamily="18" charset="0"/>
                                </a:rPr>
                                <m:t>≤</m:t>
                              </m:r>
                              <m:r>
                                <a:rPr lang="he-IL" i="1">
                                  <a:latin typeface="Cambria Math" panose="02040503050406030204" pitchFamily="18" charset="0"/>
                                </a:rPr>
                                <m:t>𝑃</m:t>
                              </m:r>
                              <m:d>
                                <m:dPr>
                                  <m:ctrlPr>
                                    <a:rPr lang="he-IL" i="1">
                                      <a:latin typeface="Cambria Math" panose="02040503050406030204" pitchFamily="18" charset="0"/>
                                    </a:rPr>
                                  </m:ctrlPr>
                                </m:dPr>
                                <m:e>
                                  <m:r>
                                    <a:rPr lang="he-IL" i="1">
                                      <a:latin typeface="Cambria Math" panose="02040503050406030204" pitchFamily="18" charset="0"/>
                                    </a:rPr>
                                    <m:t>𝑡</m:t>
                                  </m:r>
                                </m:e>
                              </m:d>
                              <m:r>
                                <a:rPr lang="he-IL" i="0">
                                  <a:latin typeface="Cambria Math" panose="02040503050406030204" pitchFamily="18" charset="0"/>
                                </a:rPr>
                                <m:t>+</m:t>
                              </m:r>
                              <m:sSub>
                                <m:sSubPr>
                                  <m:ctrlPr>
                                    <a:rPr lang="he-IL" i="1">
                                      <a:latin typeface="Cambria Math" panose="02040503050406030204" pitchFamily="18" charset="0"/>
                                    </a:rPr>
                                  </m:ctrlPr>
                                </m:sSubPr>
                                <m:e>
                                  <m:r>
                                    <a:rPr lang="he-IL" i="1">
                                      <a:latin typeface="Cambria Math" panose="02040503050406030204" pitchFamily="18" charset="0"/>
                                    </a:rPr>
                                    <m:t>𝑃</m:t>
                                  </m:r>
                                </m:e>
                                <m:sub>
                                  <m:r>
                                    <a:rPr lang="he-IL" i="1">
                                      <a:latin typeface="Cambria Math" panose="02040503050406030204" pitchFamily="18" charset="0"/>
                                    </a:rPr>
                                    <m:t>𝑐</m:t>
                                  </m:r>
                                  <m:r>
                                    <a:rPr lang="he-IL" i="1">
                                      <a:latin typeface="Cambria Math" panose="02040503050406030204" pitchFamily="18" charset="0"/>
                                    </a:rPr>
                                    <m:t>h</m:t>
                                  </m:r>
                                  <m:r>
                                    <a:rPr lang="he-IL" i="1">
                                      <a:latin typeface="Cambria Math" panose="02040503050406030204" pitchFamily="18" charset="0"/>
                                    </a:rPr>
                                    <m:t>𝑎𝑟𝑔𝑒</m:t>
                                  </m:r>
                                </m:sub>
                              </m:sSub>
                              <m:d>
                                <m:dPr>
                                  <m:ctrlPr>
                                    <a:rPr lang="he-IL" i="1">
                                      <a:latin typeface="Cambria Math" panose="02040503050406030204" pitchFamily="18" charset="0"/>
                                    </a:rPr>
                                  </m:ctrlPr>
                                </m:dPr>
                                <m:e>
                                  <m:r>
                                    <a:rPr lang="he-IL" i="1">
                                      <a:latin typeface="Cambria Math" panose="02040503050406030204" pitchFamily="18" charset="0"/>
                                    </a:rPr>
                                    <m:t>𝑡</m:t>
                                  </m:r>
                                </m:e>
                              </m:d>
                            </m:e>
                            <m:e>
                              <m:r>
                                <a:rPr lang="he-IL" i="0">
                                  <a:latin typeface="Cambria Math" panose="02040503050406030204" pitchFamily="18" charset="0"/>
                                </a:rPr>
                                <m:t>&amp;−</m:t>
                              </m:r>
                              <m:sSub>
                                <m:sSubPr>
                                  <m:ctrlPr>
                                    <a:rPr lang="he-IL" i="1">
                                      <a:latin typeface="Cambria Math" panose="02040503050406030204" pitchFamily="18" charset="0"/>
                                    </a:rPr>
                                  </m:ctrlPr>
                                </m:sSubPr>
                                <m:e>
                                  <m:r>
                                    <a:rPr lang="he-IL" i="1">
                                      <a:latin typeface="Cambria Math" panose="02040503050406030204" pitchFamily="18" charset="0"/>
                                    </a:rPr>
                                    <m:t>𝑃</m:t>
                                  </m:r>
                                </m:e>
                                <m:sub>
                                  <m:r>
                                    <a:rPr lang="he-IL" i="1">
                                      <a:latin typeface="Cambria Math" panose="02040503050406030204" pitchFamily="18" charset="0"/>
                                    </a:rPr>
                                    <m:t>𝑐</m:t>
                                  </m:r>
                                  <m:r>
                                    <a:rPr lang="he-IL" i="1">
                                      <a:latin typeface="Cambria Math" panose="02040503050406030204" pitchFamily="18" charset="0"/>
                                    </a:rPr>
                                    <m:t>h</m:t>
                                  </m:r>
                                  <m:r>
                                    <a:rPr lang="he-IL" i="1">
                                      <a:latin typeface="Cambria Math" panose="02040503050406030204" pitchFamily="18" charset="0"/>
                                    </a:rPr>
                                    <m:t>𝑎𝑟𝑔𝑒</m:t>
                                  </m:r>
                                </m:sub>
                              </m:sSub>
                              <m:d>
                                <m:dPr>
                                  <m:ctrlPr>
                                    <a:rPr lang="he-IL" i="1">
                                      <a:latin typeface="Cambria Math" panose="02040503050406030204" pitchFamily="18" charset="0"/>
                                    </a:rPr>
                                  </m:ctrlPr>
                                </m:dPr>
                                <m:e>
                                  <m:r>
                                    <a:rPr lang="he-IL" i="1">
                                      <a:latin typeface="Cambria Math" panose="02040503050406030204" pitchFamily="18" charset="0"/>
                                    </a:rPr>
                                    <m:t>𝑡</m:t>
                                  </m:r>
                                </m:e>
                              </m:d>
                              <m:r>
                                <a:rPr lang="he-IL" i="0">
                                  <a:latin typeface="Cambria Math" panose="02040503050406030204" pitchFamily="18" charset="0"/>
                                </a:rPr>
                                <m:t>≤</m:t>
                              </m:r>
                              <m:sSub>
                                <m:sSubPr>
                                  <m:ctrlPr>
                                    <a:rPr lang="he-IL" i="1">
                                      <a:latin typeface="Cambria Math" panose="02040503050406030204" pitchFamily="18" charset="0"/>
                                    </a:rPr>
                                  </m:ctrlPr>
                                </m:sSubPr>
                                <m:e>
                                  <m:r>
                                    <a:rPr lang="he-IL" i="1">
                                      <a:latin typeface="Cambria Math" panose="02040503050406030204" pitchFamily="18" charset="0"/>
                                    </a:rPr>
                                    <m:t>𝑃</m:t>
                                  </m:r>
                                </m:e>
                                <m:sub>
                                  <m:r>
                                    <a:rPr lang="he-IL" i="1">
                                      <a:latin typeface="Cambria Math" panose="02040503050406030204" pitchFamily="18" charset="0"/>
                                    </a:rPr>
                                    <m:t>𝑆𝑡𝑜𝑟𝑎𝑔𝑒</m:t>
                                  </m:r>
                                </m:sub>
                              </m:sSub>
                              <m:r>
                                <a:rPr lang="he-IL" i="0">
                                  <a:latin typeface="Cambria Math" panose="02040503050406030204" pitchFamily="18" charset="0"/>
                                </a:rPr>
                                <m:t>≤</m:t>
                              </m:r>
                              <m:r>
                                <a:rPr lang="he-IL" i="1">
                                  <a:latin typeface="Cambria Math" panose="02040503050406030204" pitchFamily="18" charset="0"/>
                                </a:rPr>
                                <m:t>𝑃</m:t>
                              </m:r>
                              <m:d>
                                <m:dPr>
                                  <m:ctrlPr>
                                    <a:rPr lang="he-IL" i="1">
                                      <a:latin typeface="Cambria Math" panose="02040503050406030204" pitchFamily="18" charset="0"/>
                                    </a:rPr>
                                  </m:ctrlPr>
                                </m:dPr>
                                <m:e>
                                  <m:r>
                                    <a:rPr lang="he-IL" i="1">
                                      <a:latin typeface="Cambria Math" panose="02040503050406030204" pitchFamily="18" charset="0"/>
                                    </a:rPr>
                                    <m:t>𝑡</m:t>
                                  </m:r>
                                </m:e>
                              </m:d>
                            </m:e>
                            <m:e>
                              <m:r>
                                <a:rPr lang="he-IL" i="0">
                                  <a:latin typeface="Cambria Math" panose="02040503050406030204" pitchFamily="18" charset="0"/>
                                </a:rPr>
                                <m:t>&amp;</m:t>
                              </m:r>
                              <m:sSub>
                                <m:sSubPr>
                                  <m:ctrlPr>
                                    <a:rPr lang="he-IL" i="1">
                                      <a:latin typeface="Cambria Math" panose="02040503050406030204" pitchFamily="18" charset="0"/>
                                    </a:rPr>
                                  </m:ctrlPr>
                                </m:sSubPr>
                                <m:e>
                                  <m:r>
                                    <a:rPr lang="he-IL" i="1">
                                      <a:latin typeface="Cambria Math" panose="02040503050406030204" pitchFamily="18" charset="0"/>
                                    </a:rPr>
                                    <m:t>𝑃</m:t>
                                  </m:r>
                                </m:e>
                                <m:sub>
                                  <m:r>
                                    <a:rPr lang="he-IL" i="1">
                                      <a:latin typeface="Cambria Math" panose="02040503050406030204" pitchFamily="18" charset="0"/>
                                    </a:rPr>
                                    <m:t>𝑃𝑉</m:t>
                                  </m:r>
                                </m:sub>
                              </m:sSub>
                              <m:r>
                                <a:rPr lang="he-IL" i="0">
                                  <a:latin typeface="Cambria Math" panose="02040503050406030204" pitchFamily="18" charset="0"/>
                                </a:rPr>
                                <m:t>+</m:t>
                              </m:r>
                              <m:sSub>
                                <m:sSubPr>
                                  <m:ctrlPr>
                                    <a:rPr lang="he-IL" i="1">
                                      <a:latin typeface="Cambria Math" panose="02040503050406030204" pitchFamily="18" charset="0"/>
                                    </a:rPr>
                                  </m:ctrlPr>
                                </m:sSubPr>
                                <m:e>
                                  <m:r>
                                    <a:rPr lang="he-IL" i="1">
                                      <a:latin typeface="Cambria Math" panose="02040503050406030204" pitchFamily="18" charset="0"/>
                                    </a:rPr>
                                    <m:t>𝑃</m:t>
                                  </m:r>
                                </m:e>
                                <m:sub>
                                  <m:r>
                                    <a:rPr lang="he-IL" i="1">
                                      <a:latin typeface="Cambria Math" panose="02040503050406030204" pitchFamily="18" charset="0"/>
                                    </a:rPr>
                                    <m:t>𝑊𝑖𝑛𝑑</m:t>
                                  </m:r>
                                </m:sub>
                              </m:sSub>
                              <m:r>
                                <a:rPr lang="he-IL" i="0">
                                  <a:latin typeface="Cambria Math" panose="02040503050406030204" pitchFamily="18" charset="0"/>
                                </a:rPr>
                                <m:t>+</m:t>
                              </m:r>
                              <m:sSub>
                                <m:sSubPr>
                                  <m:ctrlPr>
                                    <a:rPr lang="he-IL" i="1">
                                      <a:latin typeface="Cambria Math" panose="02040503050406030204" pitchFamily="18" charset="0"/>
                                    </a:rPr>
                                  </m:ctrlPr>
                                </m:sSubPr>
                                <m:e>
                                  <m:r>
                                    <a:rPr lang="he-IL" i="1">
                                      <a:latin typeface="Cambria Math" panose="02040503050406030204" pitchFamily="18" charset="0"/>
                                    </a:rPr>
                                    <m:t>𝑃</m:t>
                                  </m:r>
                                </m:e>
                                <m:sub>
                                  <m:r>
                                    <a:rPr lang="he-IL" i="1">
                                      <a:latin typeface="Cambria Math" panose="02040503050406030204" pitchFamily="18" charset="0"/>
                                    </a:rPr>
                                    <m:t>𝐻𝑦𝑑𝑟𝑜</m:t>
                                  </m:r>
                                </m:sub>
                              </m:sSub>
                              <m:r>
                                <a:rPr lang="he-IL" i="0">
                                  <a:latin typeface="Cambria Math" panose="02040503050406030204" pitchFamily="18" charset="0"/>
                                </a:rPr>
                                <m:t>+</m:t>
                              </m:r>
                              <m:sSub>
                                <m:sSubPr>
                                  <m:ctrlPr>
                                    <a:rPr lang="he-IL" i="1">
                                      <a:latin typeface="Cambria Math" panose="02040503050406030204" pitchFamily="18" charset="0"/>
                                    </a:rPr>
                                  </m:ctrlPr>
                                </m:sSubPr>
                                <m:e>
                                  <m:r>
                                    <a:rPr lang="he-IL" i="1">
                                      <a:latin typeface="Cambria Math" panose="02040503050406030204" pitchFamily="18" charset="0"/>
                                    </a:rPr>
                                    <m:t>𝑃</m:t>
                                  </m:r>
                                </m:e>
                                <m:sub>
                                  <m:r>
                                    <a:rPr lang="he-IL" i="1">
                                      <a:latin typeface="Cambria Math" panose="02040503050406030204" pitchFamily="18" charset="0"/>
                                    </a:rPr>
                                    <m:t>𝑆𝑡𝑜𝑟𝑎𝑔𝑒</m:t>
                                  </m:r>
                                </m:sub>
                              </m:sSub>
                              <m:r>
                                <a:rPr lang="he-IL" i="0">
                                  <a:latin typeface="Cambria Math" panose="02040503050406030204" pitchFamily="18" charset="0"/>
                                </a:rPr>
                                <m:t>=</m:t>
                              </m:r>
                              <m:r>
                                <a:rPr lang="he-IL" i="1">
                                  <a:latin typeface="Cambria Math" panose="02040503050406030204" pitchFamily="18" charset="0"/>
                                </a:rPr>
                                <m:t>𝑃</m:t>
                              </m:r>
                              <m:d>
                                <m:dPr>
                                  <m:ctrlPr>
                                    <a:rPr lang="he-IL" i="1">
                                      <a:latin typeface="Cambria Math" panose="02040503050406030204" pitchFamily="18" charset="0"/>
                                    </a:rPr>
                                  </m:ctrlPr>
                                </m:dPr>
                                <m:e>
                                  <m:r>
                                    <a:rPr lang="he-IL" i="1">
                                      <a:latin typeface="Cambria Math" panose="02040503050406030204" pitchFamily="18" charset="0"/>
                                    </a:rPr>
                                    <m:t>𝑡</m:t>
                                  </m:r>
                                </m:e>
                              </m:d>
                            </m:e>
                            <m:e>
                              <m:r>
                                <a:rPr lang="he-IL" i="0">
                                  <a:latin typeface="Cambria Math" panose="02040503050406030204" pitchFamily="18" charset="0"/>
                                </a:rPr>
                                <m:t>&amp;</m:t>
                              </m:r>
                              <m:sSub>
                                <m:sSubPr>
                                  <m:ctrlPr>
                                    <a:rPr lang="he-IL" i="1">
                                      <a:latin typeface="Cambria Math" panose="02040503050406030204" pitchFamily="18" charset="0"/>
                                    </a:rPr>
                                  </m:ctrlPr>
                                </m:sSubPr>
                                <m:e>
                                  <m:r>
                                    <a:rPr lang="he-IL" i="1">
                                      <a:latin typeface="Cambria Math" panose="02040503050406030204" pitchFamily="18" charset="0"/>
                                    </a:rPr>
                                    <m:t>𝑃</m:t>
                                  </m:r>
                                </m:e>
                                <m:sub>
                                  <m:r>
                                    <a:rPr lang="he-IL" i="1">
                                      <a:latin typeface="Cambria Math" panose="02040503050406030204" pitchFamily="18" charset="0"/>
                                    </a:rPr>
                                    <m:t>𝑐</m:t>
                                  </m:r>
                                  <m:r>
                                    <a:rPr lang="he-IL" i="1">
                                      <a:latin typeface="Cambria Math" panose="02040503050406030204" pitchFamily="18" charset="0"/>
                                    </a:rPr>
                                    <m:t>h</m:t>
                                  </m:r>
                                  <m:r>
                                    <a:rPr lang="he-IL" i="1">
                                      <a:latin typeface="Cambria Math" panose="02040503050406030204" pitchFamily="18" charset="0"/>
                                    </a:rPr>
                                    <m:t>𝑎𝑟𝑔𝑒</m:t>
                                  </m:r>
                                </m:sub>
                              </m:sSub>
                              <m:d>
                                <m:dPr>
                                  <m:ctrlPr>
                                    <a:rPr lang="he-IL" i="1">
                                      <a:latin typeface="Cambria Math" panose="02040503050406030204" pitchFamily="18" charset="0"/>
                                    </a:rPr>
                                  </m:ctrlPr>
                                </m:dPr>
                                <m:e>
                                  <m:r>
                                    <a:rPr lang="he-IL" i="1">
                                      <a:latin typeface="Cambria Math" panose="02040503050406030204" pitchFamily="18" charset="0"/>
                                    </a:rPr>
                                    <m:t>𝑡</m:t>
                                  </m:r>
                                </m:e>
                              </m:d>
                              <m:r>
                                <a:rPr lang="he-IL" i="0">
                                  <a:latin typeface="Cambria Math" panose="02040503050406030204" pitchFamily="18" charset="0"/>
                                </a:rPr>
                                <m:t>=</m:t>
                              </m:r>
                              <m:f>
                                <m:fPr>
                                  <m:ctrlPr>
                                    <a:rPr lang="he-IL" i="1">
                                      <a:latin typeface="Cambria Math" panose="02040503050406030204" pitchFamily="18" charset="0"/>
                                    </a:rPr>
                                  </m:ctrlPr>
                                </m:fPr>
                                <m:num>
                                  <m:r>
                                    <a:rPr lang="he-IL" i="0">
                                      <a:latin typeface="Cambria Math" panose="02040503050406030204" pitchFamily="18" charset="0"/>
                                    </a:rPr>
                                    <m:t>100</m:t>
                                  </m:r>
                                  <m:r>
                                    <a:rPr lang="he-IL" i="0">
                                      <a:latin typeface="Cambria Math" panose="02040503050406030204" pitchFamily="18" charset="0"/>
                                    </a:rPr>
                                    <m:t>−</m:t>
                                  </m:r>
                                  <m:r>
                                    <a:rPr lang="he-IL" i="1">
                                      <a:latin typeface="Cambria Math" panose="02040503050406030204" pitchFamily="18" charset="0"/>
                                    </a:rPr>
                                    <m:t>𝑆𝑂𝐶</m:t>
                                  </m:r>
                                </m:num>
                                <m:den>
                                  <m:r>
                                    <a:rPr lang="he-IL" i="0">
                                      <a:latin typeface="Cambria Math" panose="02040503050406030204" pitchFamily="18" charset="0"/>
                                    </a:rPr>
                                    <m:t>100</m:t>
                                  </m:r>
                                </m:den>
                              </m:f>
                              <m:r>
                                <a:rPr lang="he-IL" i="0">
                                  <a:latin typeface="Cambria Math" panose="02040503050406030204" pitchFamily="18" charset="0"/>
                                </a:rPr>
                                <m:t>∙</m:t>
                              </m:r>
                              <m:d>
                                <m:dPr>
                                  <m:ctrlPr>
                                    <a:rPr lang="he-IL" i="1">
                                      <a:latin typeface="Cambria Math" panose="02040503050406030204" pitchFamily="18" charset="0"/>
                                    </a:rPr>
                                  </m:ctrlPr>
                                </m:dPr>
                                <m:e>
                                  <m:eqArr>
                                    <m:eqArrPr>
                                      <m:ctrlPr>
                                        <a:rPr lang="he-IL" i="1">
                                          <a:latin typeface="Cambria Math" panose="02040503050406030204" pitchFamily="18" charset="0"/>
                                        </a:rPr>
                                      </m:ctrlPr>
                                    </m:eqArrPr>
                                    <m:e>
                                      <m:r>
                                        <a:rPr lang="he-IL" i="0">
                                          <a:latin typeface="Cambria Math" panose="02040503050406030204" pitchFamily="18" charset="0"/>
                                        </a:rPr>
                                        <m:t>&amp;</m:t>
                                      </m:r>
                                      <m:r>
                                        <a:rPr lang="he-IL" i="1">
                                          <a:latin typeface="Cambria Math" panose="02040503050406030204" pitchFamily="18" charset="0"/>
                                        </a:rPr>
                                        <m:t>𝑚𝑎𝑥</m:t>
                                      </m:r>
                                      <m:r>
                                        <a:rPr lang="he-IL" i="0">
                                          <a:latin typeface="Cambria Math" panose="02040503050406030204" pitchFamily="18" charset="0"/>
                                        </a:rPr>
                                        <m:t> </m:t>
                                      </m:r>
                                      <m:r>
                                        <a:rPr lang="he-IL" i="1">
                                          <a:latin typeface="Cambria Math" panose="02040503050406030204" pitchFamily="18" charset="0"/>
                                        </a:rPr>
                                        <m:t>𝑝𝑜𝑤𝑒𝑟</m:t>
                                      </m:r>
                                    </m:e>
                                    <m:e>
                                      <m:r>
                                        <a:rPr lang="he-IL" i="0">
                                          <a:latin typeface="Cambria Math" panose="02040503050406030204" pitchFamily="18" charset="0"/>
                                        </a:rPr>
                                        <m:t>&amp;</m:t>
                                      </m:r>
                                      <m:r>
                                        <a:rPr lang="he-IL" i="1">
                                          <a:latin typeface="Cambria Math" panose="02040503050406030204" pitchFamily="18" charset="0"/>
                                        </a:rPr>
                                        <m:t>𝑠𝑡𝑜𝑟𝑎𝑔𝑒</m:t>
                                      </m:r>
                                    </m:e>
                                  </m:eqArr>
                                </m:e>
                              </m:d>
                              <m:r>
                                <a:rPr lang="he-IL" i="0">
                                  <a:latin typeface="Cambria Math" panose="02040503050406030204" pitchFamily="18" charset="0"/>
                                </a:rPr>
                                <m:t>;</m:t>
                              </m:r>
                              <m:r>
                                <a:rPr lang="he-IL" i="0">
                                  <a:latin typeface="Cambria Math" panose="02040503050406030204" pitchFamily="18" charset="0"/>
                                </a:rPr>
                                <m:t>0</m:t>
                              </m:r>
                              <m:r>
                                <a:rPr lang="he-IL" i="0">
                                  <a:latin typeface="Cambria Math" panose="02040503050406030204" pitchFamily="18" charset="0"/>
                                </a:rPr>
                                <m:t>≤</m:t>
                              </m:r>
                              <m:r>
                                <a:rPr lang="he-IL" i="1">
                                  <a:latin typeface="Cambria Math" panose="02040503050406030204" pitchFamily="18" charset="0"/>
                                </a:rPr>
                                <m:t>𝑆𝑂𝐶</m:t>
                              </m:r>
                              <m:r>
                                <a:rPr lang="he-IL" i="0">
                                  <a:latin typeface="Cambria Math" panose="02040503050406030204" pitchFamily="18" charset="0"/>
                                </a:rPr>
                                <m:t>≤</m:t>
                              </m:r>
                              <m:r>
                                <a:rPr lang="he-IL" i="0">
                                  <a:latin typeface="Cambria Math" panose="02040503050406030204" pitchFamily="18" charset="0"/>
                                </a:rPr>
                                <m:t>100</m:t>
                              </m:r>
                            </m:e>
                          </m:eqArr>
                        </m:e>
                      </m:d>
                    </m:oMath>
                  </m:oMathPara>
                </a14:m>
                <a:endParaRPr lang="he-IL" dirty="0"/>
              </a:p>
            </p:txBody>
          </p:sp>
        </mc:Choice>
        <mc:Fallback xmlns="">
          <p:sp>
            <p:nvSpPr>
              <p:cNvPr id="2" name="Rectangle 1"/>
              <p:cNvSpPr>
                <a:spLocks noRot="1" noChangeAspect="1" noMove="1" noResize="1" noEditPoints="1" noAdjustHandles="1" noChangeArrowheads="1" noChangeShapeType="1" noTextEdit="1"/>
              </p:cNvSpPr>
              <p:nvPr/>
            </p:nvSpPr>
            <p:spPr>
              <a:xfrm>
                <a:off x="2311832" y="4132395"/>
                <a:ext cx="5917768" cy="2638736"/>
              </a:xfrm>
              <a:prstGeom prst="rect">
                <a:avLst/>
              </a:prstGeom>
              <a:blipFill>
                <a:blip r:embed="rId3"/>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153691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3287" y="0"/>
            <a:ext cx="10018713" cy="1752599"/>
          </a:xfrm>
        </p:spPr>
        <p:txBody>
          <a:bodyPr/>
          <a:lstStyle/>
          <a:p>
            <a:r>
              <a:rPr lang="he-IL" dirty="0">
                <a:latin typeface="David" panose="020E0502060401010101" pitchFamily="34" charset="-79"/>
                <a:cs typeface="David" panose="020E0502060401010101" pitchFamily="34" charset="-79"/>
              </a:rPr>
              <a:t>ניתוח נתוני צריכת החשמל בבית חולים טיפוסי בטקסס</a:t>
            </a:r>
          </a:p>
        </p:txBody>
      </p:sp>
      <p:pic>
        <p:nvPicPr>
          <p:cNvPr id="5" name="Content Placeholder 4"/>
          <p:cNvPicPr>
            <a:picLocks noGrp="1"/>
          </p:cNvPicPr>
          <p:nvPr>
            <p:ph idx="1"/>
          </p:nvPr>
        </p:nvPicPr>
        <p:blipFill>
          <a:blip r:embed="rId3" cstate="print">
            <a:extLst>
              <a:ext uri="{28A0092B-C50C-407E-A947-70E740481C1C}">
                <a14:useLocalDpi xmlns:a14="http://schemas.microsoft.com/office/drawing/2010/main" val="0"/>
              </a:ext>
            </a:extLst>
          </a:blip>
          <a:srcRect l="7364" r="7546" b="3033"/>
          <a:stretch>
            <a:fillRect/>
          </a:stretch>
        </p:blipFill>
        <p:spPr bwMode="auto">
          <a:xfrm>
            <a:off x="4239491" y="1450108"/>
            <a:ext cx="7952509" cy="5407891"/>
          </a:xfrm>
          <a:prstGeom prst="rect">
            <a:avLst/>
          </a:prstGeom>
          <a:noFill/>
          <a:ln>
            <a:noFill/>
          </a:ln>
          <a:extLst>
            <a:ext uri="{53640926-AAD7-44D8-BBD7-CCE9431645EC}">
              <a14:shadowObscured xmlns:a14="http://schemas.microsoft.com/office/drawing/2010/main"/>
            </a:ext>
          </a:extLst>
        </p:spPr>
      </p:pic>
      <p:sp>
        <p:nvSpPr>
          <p:cNvPr id="4" name="Slide Number Placeholder 3"/>
          <p:cNvSpPr>
            <a:spLocks noGrp="1"/>
          </p:cNvSpPr>
          <p:nvPr>
            <p:ph type="sldNum" sz="quarter" idx="12"/>
          </p:nvPr>
        </p:nvSpPr>
        <p:spPr/>
        <p:txBody>
          <a:bodyPr/>
          <a:lstStyle/>
          <a:p>
            <a:fld id="{F38868EE-B5F9-4FF6-93C6-60FAB424495B}" type="slidenum">
              <a:rPr lang="he-IL" smtClean="0"/>
              <a:t>7</a:t>
            </a:fld>
            <a:endParaRPr lang="he-IL"/>
          </a:p>
        </p:txBody>
      </p:sp>
      <p:sp>
        <p:nvSpPr>
          <p:cNvPr id="6" name="TextBox 5"/>
          <p:cNvSpPr txBox="1"/>
          <p:nvPr/>
        </p:nvSpPr>
        <p:spPr>
          <a:xfrm>
            <a:off x="923636" y="1627137"/>
            <a:ext cx="3315855" cy="1892826"/>
          </a:xfrm>
          <a:prstGeom prst="rect">
            <a:avLst/>
          </a:prstGeom>
          <a:noFill/>
        </p:spPr>
        <p:txBody>
          <a:bodyPr wrap="square" rtlCol="1">
            <a:spAutoFit/>
          </a:bodyPr>
          <a:lstStyle/>
          <a:p>
            <a:r>
              <a:rPr lang="he-IL" dirty="0">
                <a:latin typeface="David" panose="020E0502060401010101" pitchFamily="34" charset="-79"/>
                <a:cs typeface="David" panose="020E0502060401010101" pitchFamily="34" charset="-79"/>
              </a:rPr>
              <a:t>נשים לב לכמה נקודות מרכזיות:</a:t>
            </a:r>
          </a:p>
          <a:p>
            <a:pPr marL="285750" indent="-285750">
              <a:buFont typeface="Wingdings" panose="05000000000000000000" pitchFamily="2" charset="2"/>
              <a:buChar char="Ø"/>
            </a:pPr>
            <a:r>
              <a:rPr lang="he-IL" dirty="0">
                <a:latin typeface="David" panose="020E0502060401010101" pitchFamily="34" charset="-79"/>
                <a:cs typeface="David" panose="020E0502060401010101" pitchFamily="34" charset="-79"/>
              </a:rPr>
              <a:t>נצפה כי בקיץ צריכת החשמל תהיה נמוכה יותר.</a:t>
            </a:r>
          </a:p>
          <a:p>
            <a:pPr marL="285750" indent="-285750">
              <a:buFont typeface="Wingdings" panose="05000000000000000000" pitchFamily="2" charset="2"/>
              <a:buChar char="Ø"/>
            </a:pPr>
            <a:r>
              <a:rPr lang="he-IL" dirty="0">
                <a:latin typeface="David" panose="020E0502060401010101" pitchFamily="34" charset="-79"/>
                <a:cs typeface="David" panose="020E0502060401010101" pitchFamily="34" charset="-79"/>
              </a:rPr>
              <a:t>נשים לב למחזוריות של שבוע בצריכת החשמל היומית.</a:t>
            </a:r>
          </a:p>
          <a:p>
            <a:pPr marL="285750" indent="-285750">
              <a:lnSpc>
                <a:spcPct val="150000"/>
              </a:lnSpc>
              <a:buFont typeface="Wingdings" panose="05000000000000000000" pitchFamily="2" charset="2"/>
              <a:buChar char="Ø"/>
            </a:pPr>
            <a:r>
              <a:rPr lang="he-IL" dirty="0">
                <a:latin typeface="David" panose="020E0502060401010101" pitchFamily="34" charset="-79"/>
                <a:cs typeface="David" panose="020E0502060401010101" pitchFamily="34" charset="-79"/>
              </a:rPr>
              <a:t>נשים לב לשיאי הצריכה היומיים.</a:t>
            </a:r>
          </a:p>
        </p:txBody>
      </p:sp>
      <p:pic>
        <p:nvPicPr>
          <p:cNvPr id="8" name="Picture 7"/>
          <p:cNvPicPr/>
          <p:nvPr/>
        </p:nvPicPr>
        <p:blipFill>
          <a:blip r:embed="rId4"/>
          <a:stretch>
            <a:fillRect/>
          </a:stretch>
        </p:blipFill>
        <p:spPr>
          <a:xfrm>
            <a:off x="1413163" y="4057481"/>
            <a:ext cx="2576946" cy="1809650"/>
          </a:xfrm>
          <a:prstGeom prst="rect">
            <a:avLst/>
          </a:prstGeom>
        </p:spPr>
      </p:pic>
    </p:spTree>
    <p:extLst>
      <p:ext uri="{BB962C8B-B14F-4D97-AF65-F5344CB8AC3E}">
        <p14:creationId xmlns:p14="http://schemas.microsoft.com/office/powerpoint/2010/main" val="392491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3287" y="0"/>
            <a:ext cx="10018713" cy="1246909"/>
          </a:xfrm>
        </p:spPr>
        <p:txBody>
          <a:bodyPr/>
          <a:lstStyle/>
          <a:p>
            <a:r>
              <a:rPr lang="he-IL" dirty="0">
                <a:latin typeface="David" panose="020E0502060401010101" pitchFamily="34" charset="-79"/>
                <a:cs typeface="David" panose="020E0502060401010101" pitchFamily="34" charset="-79"/>
              </a:rPr>
              <a:t>יכולת השימוש במקורות המתחדשים</a:t>
            </a:r>
          </a:p>
        </p:txBody>
      </p:sp>
      <p:pic>
        <p:nvPicPr>
          <p:cNvPr id="8" name="Content Placeholder 7"/>
          <p:cNvPicPr>
            <a:picLocks noGrp="1"/>
          </p:cNvPicPr>
          <p:nvPr>
            <p:ph idx="1"/>
          </p:nvPr>
        </p:nvPicPr>
        <p:blipFill rotWithShape="1">
          <a:blip r:embed="rId3">
            <a:clrChange>
              <a:clrFrom>
                <a:srgbClr val="FFFFFF"/>
              </a:clrFrom>
              <a:clrTo>
                <a:srgbClr val="FFFFFF">
                  <a:alpha val="0"/>
                </a:srgbClr>
              </a:clrTo>
            </a:clrChange>
          </a:blip>
          <a:stretch/>
        </p:blipFill>
        <p:spPr bwMode="auto">
          <a:xfrm>
            <a:off x="7075056" y="3556000"/>
            <a:ext cx="5116944" cy="3363062"/>
          </a:xfrm>
          <a:prstGeom prst="rect">
            <a:avLst/>
          </a:prstGeom>
          <a:ln>
            <a:noFill/>
          </a:ln>
          <a:extLst>
            <a:ext uri="{53640926-AAD7-44D8-BBD7-CCE9431645EC}">
              <a14:shadowObscured xmlns:a14="http://schemas.microsoft.com/office/drawing/2010/main"/>
            </a:ext>
          </a:extLst>
        </p:spPr>
      </p:pic>
      <p:sp>
        <p:nvSpPr>
          <p:cNvPr id="4" name="Slide Number Placeholder 3"/>
          <p:cNvSpPr>
            <a:spLocks noGrp="1"/>
          </p:cNvSpPr>
          <p:nvPr>
            <p:ph type="sldNum" sz="quarter" idx="12"/>
          </p:nvPr>
        </p:nvSpPr>
        <p:spPr/>
        <p:txBody>
          <a:bodyPr/>
          <a:lstStyle/>
          <a:p>
            <a:fld id="{F38868EE-B5F9-4FF6-93C6-60FAB424495B}" type="slidenum">
              <a:rPr lang="he-IL" smtClean="0"/>
              <a:t>8</a:t>
            </a:fld>
            <a:endParaRPr lang="he-IL"/>
          </a:p>
        </p:txBody>
      </p:sp>
      <mc:AlternateContent xmlns:mc="http://schemas.openxmlformats.org/markup-compatibility/2006" xmlns:a14="http://schemas.microsoft.com/office/drawing/2010/main">
        <mc:Choice Requires="a14">
          <p:sp>
            <p:nvSpPr>
              <p:cNvPr id="6" name="TextBox 5"/>
              <p:cNvSpPr txBox="1"/>
              <p:nvPr/>
            </p:nvSpPr>
            <p:spPr>
              <a:xfrm>
                <a:off x="7075056" y="1505526"/>
                <a:ext cx="4738254" cy="1860125"/>
              </a:xfrm>
              <a:prstGeom prst="rect">
                <a:avLst/>
              </a:prstGeom>
              <a:noFill/>
            </p:spPr>
            <p:txBody>
              <a:bodyPr wrap="square" rtlCol="1">
                <a:spAutoFit/>
              </a:bodyPr>
              <a:lstStyle/>
              <a:p>
                <a:pPr algn="just">
                  <a:lnSpc>
                    <a:spcPct val="150000"/>
                  </a:lnSpc>
                </a:pPr>
                <a:r>
                  <a:rPr lang="he-IL" dirty="0">
                    <a:latin typeface="David" panose="020E0502060401010101" pitchFamily="34" charset="-79"/>
                    <a:cs typeface="David" panose="020E0502060401010101" pitchFamily="34" charset="-79"/>
                  </a:rPr>
                  <a:t>מהירות הרוח השנתית הממוצעת:</a:t>
                </a:r>
              </a:p>
              <a:p>
                <a:pPr algn="just">
                  <a:lnSpc>
                    <a:spcPct val="150000"/>
                  </a:lnSpc>
                </a:pPr>
                <a:r>
                  <a:rPr lang="he-IL" dirty="0">
                    <a:latin typeface="David" panose="020E0502060401010101" pitchFamily="34" charset="-79"/>
                    <a:cs typeface="David" panose="020E0502060401010101" pitchFamily="34" charset="-79"/>
                  </a:rPr>
                  <a:t>נשים לב כי המהירות הממוצעת לאורך כל חודשי השנה הינה קטנה מ- </a:t>
                </a:r>
                <a14:m>
                  <m:oMath xmlns:m="http://schemas.openxmlformats.org/officeDocument/2006/math">
                    <m:r>
                      <a:rPr lang="en-US" i="1">
                        <a:latin typeface="Cambria Math" panose="02040503050406030204" pitchFamily="18" charset="0"/>
                      </a:rPr>
                      <m:t>6</m:t>
                    </m:r>
                    <m:f>
                      <m:fPr>
                        <m:ctrlPr>
                          <a:rPr lang="en-US" i="1">
                            <a:latin typeface="Cambria Math" panose="02040503050406030204" pitchFamily="18" charset="0"/>
                          </a:rPr>
                        </m:ctrlPr>
                      </m:fPr>
                      <m:num>
                        <m:r>
                          <a:rPr lang="en-US" i="1">
                            <a:latin typeface="Cambria Math" panose="02040503050406030204" pitchFamily="18" charset="0"/>
                          </a:rPr>
                          <m:t>𝑚</m:t>
                        </m:r>
                      </m:num>
                      <m:den>
                        <m:r>
                          <a:rPr lang="en-US" i="1">
                            <a:latin typeface="Cambria Math" panose="02040503050406030204" pitchFamily="18" charset="0"/>
                          </a:rPr>
                          <m:t>𝑠</m:t>
                        </m:r>
                      </m:den>
                    </m:f>
                  </m:oMath>
                </a14:m>
                <a:r>
                  <a:rPr lang="he-IL" dirty="0">
                    <a:latin typeface="David" panose="020E0502060401010101" pitchFamily="34" charset="-79"/>
                    <a:cs typeface="David" panose="020E0502060401010101" pitchFamily="34" charset="-79"/>
                  </a:rPr>
                  <a:t> ולכן לא נצפה לשימוש גבוה בטורבינות הרוח.</a:t>
                </a:r>
              </a:p>
            </p:txBody>
          </p:sp>
        </mc:Choice>
        <mc:Fallback xmlns="">
          <p:sp>
            <p:nvSpPr>
              <p:cNvPr id="6" name="TextBox 5"/>
              <p:cNvSpPr txBox="1">
                <a:spLocks noRot="1" noChangeAspect="1" noMove="1" noResize="1" noEditPoints="1" noAdjustHandles="1" noChangeArrowheads="1" noChangeShapeType="1" noTextEdit="1"/>
              </p:cNvSpPr>
              <p:nvPr/>
            </p:nvSpPr>
            <p:spPr>
              <a:xfrm>
                <a:off x="7075056" y="1505526"/>
                <a:ext cx="4738254" cy="1860125"/>
              </a:xfrm>
              <a:prstGeom prst="rect">
                <a:avLst/>
              </a:prstGeom>
              <a:blipFill>
                <a:blip r:embed="rId4"/>
                <a:stretch>
                  <a:fillRect l="-2059" r="-1030" b="-4262"/>
                </a:stretch>
              </a:blipFill>
            </p:spPr>
            <p:txBody>
              <a:bodyPr/>
              <a:lstStyle/>
              <a:p>
                <a:r>
                  <a:rPr lang="he-IL">
                    <a:noFill/>
                  </a:rPr>
                  <a:t> </a:t>
                </a:r>
              </a:p>
            </p:txBody>
          </p:sp>
        </mc:Fallback>
      </mc:AlternateContent>
      <p:pic>
        <p:nvPicPr>
          <p:cNvPr id="7" name="Picture 6"/>
          <p:cNvPicPr/>
          <p:nvPr/>
        </p:nvPicPr>
        <p:blipFill rotWithShape="1">
          <a:blip r:embed="rId5">
            <a:clrChange>
              <a:clrFrom>
                <a:srgbClr val="FFFFFF"/>
              </a:clrFrom>
              <a:clrTo>
                <a:srgbClr val="FFFFFF">
                  <a:alpha val="0"/>
                </a:srgbClr>
              </a:clrTo>
            </a:clrChange>
          </a:blip>
          <a:srcRect t="12193" r="4064" b="10237"/>
          <a:stretch/>
        </p:blipFill>
        <p:spPr bwMode="auto">
          <a:xfrm>
            <a:off x="1357745" y="1043709"/>
            <a:ext cx="5430981" cy="2890982"/>
          </a:xfrm>
          <a:prstGeom prst="rect">
            <a:avLst/>
          </a:prstGeom>
          <a:noFill/>
          <a:ln>
            <a:noFill/>
          </a:ln>
          <a:extLst>
            <a:ext uri="{53640926-AAD7-44D8-BBD7-CCE9431645EC}">
              <a14:shadowObscured xmlns:a14="http://schemas.microsoft.com/office/drawing/2010/main"/>
            </a:ext>
          </a:extLst>
        </p:spPr>
      </p:pic>
      <p:sp>
        <p:nvSpPr>
          <p:cNvPr id="9" name="Rectangle 8"/>
          <p:cNvSpPr/>
          <p:nvPr/>
        </p:nvSpPr>
        <p:spPr>
          <a:xfrm>
            <a:off x="1052945" y="4309789"/>
            <a:ext cx="5163130" cy="1304203"/>
          </a:xfrm>
          <a:prstGeom prst="rect">
            <a:avLst/>
          </a:prstGeom>
        </p:spPr>
        <p:txBody>
          <a:bodyPr wrap="square">
            <a:spAutoFit/>
          </a:bodyPr>
          <a:lstStyle/>
          <a:p>
            <a:pPr algn="just">
              <a:lnSpc>
                <a:spcPct val="150000"/>
              </a:lnSpc>
            </a:pPr>
            <a:r>
              <a:rPr lang="he-IL" dirty="0">
                <a:latin typeface="David" panose="020E0502060401010101" pitchFamily="34" charset="-79"/>
                <a:cs typeface="David" panose="020E0502060401010101" pitchFamily="34" charset="-79"/>
              </a:rPr>
              <a:t>אנרגיית הקרינה הסולארית:</a:t>
            </a:r>
          </a:p>
          <a:p>
            <a:pPr algn="just">
              <a:lnSpc>
                <a:spcPct val="150000"/>
              </a:lnSpc>
            </a:pPr>
            <a:r>
              <a:rPr lang="he-IL" dirty="0">
                <a:latin typeface="David" panose="020E0502060401010101" pitchFamily="34" charset="-79"/>
                <a:cs typeface="David" panose="020E0502060401010101" pitchFamily="34" charset="-79"/>
              </a:rPr>
              <a:t>נשים לב כי בחודשי הקיץ ישנה קרינה חזקה יותר ולכן נצפה לשימוש נרחב יותר באנרגיה סולארית במיקום זה.</a:t>
            </a:r>
          </a:p>
        </p:txBody>
      </p:sp>
    </p:spTree>
    <p:extLst>
      <p:ext uri="{BB962C8B-B14F-4D97-AF65-F5344CB8AC3E}">
        <p14:creationId xmlns:p14="http://schemas.microsoft.com/office/powerpoint/2010/main" val="423795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2981" y="168564"/>
            <a:ext cx="9120042" cy="958273"/>
          </a:xfrm>
        </p:spPr>
        <p:txBody>
          <a:bodyPr/>
          <a:lstStyle/>
          <a:p>
            <a:r>
              <a:rPr lang="he-IL" dirty="0">
                <a:latin typeface="David" panose="020E0502060401010101" pitchFamily="34" charset="-79"/>
                <a:cs typeface="David" panose="020E0502060401010101" pitchFamily="34" charset="-79"/>
              </a:rPr>
              <a:t>ניתוח המידע</a:t>
            </a:r>
          </a:p>
        </p:txBody>
      </p:sp>
      <p:sp>
        <p:nvSpPr>
          <p:cNvPr id="3" name="Content Placeholder 2"/>
          <p:cNvSpPr>
            <a:spLocks noGrp="1"/>
          </p:cNvSpPr>
          <p:nvPr>
            <p:ph idx="1"/>
          </p:nvPr>
        </p:nvSpPr>
        <p:spPr>
          <a:xfrm>
            <a:off x="5809671" y="1121063"/>
            <a:ext cx="6291840" cy="2379519"/>
          </a:xfrm>
        </p:spPr>
        <p:txBody>
          <a:bodyPr>
            <a:normAutofit/>
          </a:bodyPr>
          <a:lstStyle/>
          <a:p>
            <a:pPr marL="0" indent="0" algn="just">
              <a:lnSpc>
                <a:spcPct val="150000"/>
              </a:lnSpc>
              <a:buNone/>
            </a:pPr>
            <a:r>
              <a:rPr lang="he-IL" sz="2000" dirty="0">
                <a:latin typeface="David" panose="020E0502060401010101" pitchFamily="34" charset="-79"/>
                <a:cs typeface="David" panose="020E0502060401010101" pitchFamily="34" charset="-79"/>
              </a:rPr>
              <a:t>המידע נותח בעזרת </a:t>
            </a:r>
            <a:r>
              <a:rPr lang="en-US" sz="2000" dirty="0">
                <a:latin typeface="David" panose="020E0502060401010101" pitchFamily="34" charset="-79"/>
                <a:cs typeface="David" panose="020E0502060401010101" pitchFamily="34" charset="-79"/>
              </a:rPr>
              <a:t>Matlab</a:t>
            </a:r>
            <a:r>
              <a:rPr lang="he-IL" sz="2000" dirty="0">
                <a:latin typeface="David" panose="020E0502060401010101" pitchFamily="34" charset="-79"/>
                <a:cs typeface="David" panose="020E0502060401010101" pitchFamily="34" charset="-79"/>
              </a:rPr>
              <a:t>. בנינו שלושה סוגי אופטימיזציות:</a:t>
            </a:r>
          </a:p>
          <a:p>
            <a:pPr marL="914400" lvl="1" indent="-457200" algn="just">
              <a:lnSpc>
                <a:spcPct val="150000"/>
              </a:lnSpc>
              <a:buClrTx/>
              <a:buSzPct val="100000"/>
              <a:buFont typeface="+mj-lt"/>
              <a:buAutoNum type="arabicPeriod"/>
            </a:pPr>
            <a:r>
              <a:rPr lang="he-IL" dirty="0">
                <a:latin typeface="David" panose="020E0502060401010101" pitchFamily="34" charset="-79"/>
                <a:cs typeface="David" panose="020E0502060401010101" pitchFamily="34" charset="-79"/>
              </a:rPr>
              <a:t>ניתוח פשטני.</a:t>
            </a:r>
          </a:p>
          <a:p>
            <a:pPr marL="914400" lvl="1" indent="-457200" algn="just">
              <a:lnSpc>
                <a:spcPct val="150000"/>
              </a:lnSpc>
              <a:buClrTx/>
              <a:buSzPct val="100000"/>
              <a:buFont typeface="+mj-lt"/>
              <a:buAutoNum type="arabicPeriod"/>
            </a:pPr>
            <a:r>
              <a:rPr lang="he-IL" dirty="0">
                <a:latin typeface="David" panose="020E0502060401010101" pitchFamily="34" charset="-79"/>
                <a:cs typeface="David" panose="020E0502060401010101" pitchFamily="34" charset="-79"/>
              </a:rPr>
              <a:t>אנליזה מורחבת.</a:t>
            </a:r>
          </a:p>
          <a:p>
            <a:pPr marL="914400" lvl="1" indent="-457200" algn="just">
              <a:lnSpc>
                <a:spcPct val="150000"/>
              </a:lnSpc>
              <a:buClrTx/>
              <a:buSzPct val="100000"/>
              <a:buFont typeface="+mj-lt"/>
              <a:buAutoNum type="arabicPeriod"/>
            </a:pPr>
            <a:r>
              <a:rPr lang="he-IL" dirty="0">
                <a:latin typeface="David" panose="020E0502060401010101" pitchFamily="34" charset="-79"/>
                <a:cs typeface="David" panose="020E0502060401010101" pitchFamily="34" charset="-79"/>
              </a:rPr>
              <a:t>אופטימיזציה לפי עיקרון ה- </a:t>
            </a:r>
            <a:r>
              <a:rPr lang="en-US" dirty="0">
                <a:latin typeface="David" panose="020E0502060401010101" pitchFamily="34" charset="-79"/>
                <a:cs typeface="David" panose="020E0502060401010101" pitchFamily="34" charset="-79"/>
              </a:rPr>
              <a:t>Energy Matching</a:t>
            </a:r>
            <a:r>
              <a:rPr lang="he-IL" dirty="0">
                <a:latin typeface="David" panose="020E0502060401010101" pitchFamily="34" charset="-79"/>
                <a:cs typeface="David" panose="020E0502060401010101" pitchFamily="34" charset="-79"/>
              </a:rPr>
              <a:t>.</a:t>
            </a:r>
          </a:p>
        </p:txBody>
      </p:sp>
      <p:sp>
        <p:nvSpPr>
          <p:cNvPr id="4" name="Slide Number Placeholder 3"/>
          <p:cNvSpPr>
            <a:spLocks noGrp="1"/>
          </p:cNvSpPr>
          <p:nvPr>
            <p:ph type="sldNum" sz="quarter" idx="12"/>
          </p:nvPr>
        </p:nvSpPr>
        <p:spPr/>
        <p:txBody>
          <a:bodyPr/>
          <a:lstStyle/>
          <a:p>
            <a:fld id="{F38868EE-B5F9-4FF6-93C6-60FAB424495B}" type="slidenum">
              <a:rPr lang="he-IL" smtClean="0"/>
              <a:t>9</a:t>
            </a:fld>
            <a:endParaRPr lang="he-IL"/>
          </a:p>
        </p:txBody>
      </p:sp>
      <p:pic>
        <p:nvPicPr>
          <p:cNvPr id="5" name="Picture 4"/>
          <p:cNvPicPr/>
          <p:nvPr/>
        </p:nvPicPr>
        <p:blipFill>
          <a:blip r:embed="rId3">
            <a:clrChange>
              <a:clrFrom>
                <a:srgbClr val="FFFFFF"/>
              </a:clrFrom>
              <a:clrTo>
                <a:srgbClr val="FFFFFF">
                  <a:alpha val="0"/>
                </a:srgbClr>
              </a:clrTo>
            </a:clrChange>
          </a:blip>
          <a:stretch>
            <a:fillRect/>
          </a:stretch>
        </p:blipFill>
        <p:spPr>
          <a:xfrm>
            <a:off x="7113873" y="3363287"/>
            <a:ext cx="4959927" cy="3494713"/>
          </a:xfrm>
          <a:prstGeom prst="rect">
            <a:avLst/>
          </a:prstGeom>
        </p:spPr>
      </p:pic>
      <p:pic>
        <p:nvPicPr>
          <p:cNvPr id="6" name="Picture 5"/>
          <p:cNvPicPr/>
          <p:nvPr/>
        </p:nvPicPr>
        <p:blipFill>
          <a:blip r:embed="rId4">
            <a:clrChange>
              <a:clrFrom>
                <a:srgbClr val="FFFFFF"/>
              </a:clrFrom>
              <a:clrTo>
                <a:srgbClr val="FFFFFF">
                  <a:alpha val="0"/>
                </a:srgbClr>
              </a:clrTo>
            </a:clrChange>
          </a:blip>
          <a:stretch>
            <a:fillRect/>
          </a:stretch>
        </p:blipFill>
        <p:spPr>
          <a:xfrm>
            <a:off x="819290" y="1121063"/>
            <a:ext cx="5369074" cy="5191991"/>
          </a:xfrm>
          <a:prstGeom prst="rect">
            <a:avLst/>
          </a:prstGeom>
        </p:spPr>
      </p:pic>
      <p:sp>
        <p:nvSpPr>
          <p:cNvPr id="7" name="Rectangle 6"/>
          <p:cNvSpPr/>
          <p:nvPr/>
        </p:nvSpPr>
        <p:spPr>
          <a:xfrm>
            <a:off x="7155436" y="4574308"/>
            <a:ext cx="4918364" cy="1072865"/>
          </a:xfrm>
          <a:prstGeom prst="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p:cNvSpPr/>
          <p:nvPr/>
        </p:nvSpPr>
        <p:spPr>
          <a:xfrm>
            <a:off x="8852598" y="5648034"/>
            <a:ext cx="1528482" cy="1072865"/>
          </a:xfrm>
          <a:prstGeom prst="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p:cNvSpPr/>
          <p:nvPr/>
        </p:nvSpPr>
        <p:spPr>
          <a:xfrm>
            <a:off x="10463199" y="5648034"/>
            <a:ext cx="1528482" cy="1072865"/>
          </a:xfrm>
          <a:prstGeom prst="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Oval 10"/>
          <p:cNvSpPr/>
          <p:nvPr/>
        </p:nvSpPr>
        <p:spPr>
          <a:xfrm>
            <a:off x="2757554" y="1296237"/>
            <a:ext cx="1651001" cy="14168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Oval 12"/>
          <p:cNvSpPr/>
          <p:nvPr/>
        </p:nvSpPr>
        <p:spPr>
          <a:xfrm>
            <a:off x="4408555" y="2097137"/>
            <a:ext cx="1651001" cy="14168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Oval 13"/>
          <p:cNvSpPr/>
          <p:nvPr/>
        </p:nvSpPr>
        <p:spPr>
          <a:xfrm>
            <a:off x="4408555" y="3865899"/>
            <a:ext cx="1651001" cy="14168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Oval 14"/>
          <p:cNvSpPr/>
          <p:nvPr/>
        </p:nvSpPr>
        <p:spPr>
          <a:xfrm>
            <a:off x="2757553" y="4764249"/>
            <a:ext cx="1651001" cy="14168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Oval 15"/>
          <p:cNvSpPr/>
          <p:nvPr/>
        </p:nvSpPr>
        <p:spPr>
          <a:xfrm>
            <a:off x="1085770" y="3867955"/>
            <a:ext cx="1651001" cy="14168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Oval 16"/>
          <p:cNvSpPr/>
          <p:nvPr/>
        </p:nvSpPr>
        <p:spPr>
          <a:xfrm>
            <a:off x="1103205" y="2145672"/>
            <a:ext cx="1651001" cy="14168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54976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heel(1)">
                                      <p:cBhvr>
                                        <p:cTn id="43" dur="20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heel(1)">
                                      <p:cBhvr>
                                        <p:cTn id="48" dur="2000"/>
                                        <p:tgtEl>
                                          <p:spTgt spid="13"/>
                                        </p:tgtEl>
                                      </p:cBhvr>
                                    </p:animEffect>
                                  </p:childTnLst>
                                </p:cTn>
                              </p:par>
                              <p:par>
                                <p:cTn id="49" presetID="1" presetClass="exit" presetSubtype="0" fill="hold" grpId="1"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1" presetClass="entr" presetSubtype="1"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heel(1)">
                                      <p:cBhvr>
                                        <p:cTn id="55" dur="2000"/>
                                        <p:tgtEl>
                                          <p:spTgt spid="14"/>
                                        </p:tgtEl>
                                      </p:cBhvr>
                                    </p:animEffect>
                                  </p:childTnLst>
                                </p:cTn>
                              </p:par>
                              <p:par>
                                <p:cTn id="56" presetID="1" presetClass="exit" presetSubtype="0" fill="hold" grpId="1" nodeType="withEffect">
                                  <p:stCondLst>
                                    <p:cond delay="0"/>
                                  </p:stCondLst>
                                  <p:childTnLst>
                                    <p:set>
                                      <p:cBhvr>
                                        <p:cTn id="57" dur="1" fill="hold">
                                          <p:stCondLst>
                                            <p:cond delay="0"/>
                                          </p:stCondLst>
                                        </p:cTn>
                                        <p:tgtEl>
                                          <p:spTgt spid="13"/>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heel(1)">
                                      <p:cBhvr>
                                        <p:cTn id="62" dur="2000"/>
                                        <p:tgtEl>
                                          <p:spTgt spid="15"/>
                                        </p:tgtEl>
                                      </p:cBhvr>
                                    </p:animEffect>
                                  </p:childTnLst>
                                </p:cTn>
                              </p:par>
                              <p:par>
                                <p:cTn id="63" presetID="1" presetClass="exit" presetSubtype="0" fill="hold" grpId="1" nodeType="withEffect">
                                  <p:stCondLst>
                                    <p:cond delay="0"/>
                                  </p:stCondLst>
                                  <p:childTnLst>
                                    <p:set>
                                      <p:cBhvr>
                                        <p:cTn id="64" dur="1" fill="hold">
                                          <p:stCondLst>
                                            <p:cond delay="0"/>
                                          </p:stCondLst>
                                        </p:cTn>
                                        <p:tgtEl>
                                          <p:spTgt spid="14"/>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1" presetClass="entr" presetSubtype="1"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wheel(1)">
                                      <p:cBhvr>
                                        <p:cTn id="69" dur="2000"/>
                                        <p:tgtEl>
                                          <p:spTgt spid="16"/>
                                        </p:tgtEl>
                                      </p:cBhvr>
                                    </p:animEffect>
                                  </p:childTnLst>
                                </p:cTn>
                              </p:par>
                              <p:par>
                                <p:cTn id="70" presetID="1" presetClass="exit" presetSubtype="0" fill="hold" grpId="1" nodeType="withEffect">
                                  <p:stCondLst>
                                    <p:cond delay="0"/>
                                  </p:stCondLst>
                                  <p:childTnLst>
                                    <p:set>
                                      <p:cBhvr>
                                        <p:cTn id="71" dur="1" fill="hold">
                                          <p:stCondLst>
                                            <p:cond delay="0"/>
                                          </p:stCondLst>
                                        </p:cTn>
                                        <p:tgtEl>
                                          <p:spTgt spid="15"/>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21" presetClass="entr" presetSubtype="1"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wheel(1)">
                                      <p:cBhvr>
                                        <p:cTn id="76" dur="2000"/>
                                        <p:tgtEl>
                                          <p:spTgt spid="17"/>
                                        </p:tgtEl>
                                      </p:cBhvr>
                                    </p:animEffect>
                                  </p:childTnLst>
                                </p:cTn>
                              </p:par>
                              <p:par>
                                <p:cTn id="77" presetID="1" presetClass="exit" presetSubtype="0" fill="hold" grpId="1" nodeType="withEffect">
                                  <p:stCondLst>
                                    <p:cond delay="0"/>
                                  </p:stCondLst>
                                  <p:childTnLst>
                                    <p:set>
                                      <p:cBhvr>
                                        <p:cTn id="7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7" grpId="1" animBg="1"/>
      <p:bldP spid="8" grpId="0" animBg="1"/>
      <p:bldP spid="8" grpId="1" animBg="1"/>
      <p:bldP spid="10" grpId="0" animBg="1"/>
      <p:bldP spid="10" grpId="1" animBg="1"/>
      <p:bldP spid="11" grpId="0" animBg="1"/>
      <p:bldP spid="11" grpId="1" animBg="1"/>
      <p:bldP spid="13" grpId="0" animBg="1"/>
      <p:bldP spid="13" grpId="1" animBg="1"/>
      <p:bldP spid="14" grpId="0" animBg="1"/>
      <p:bldP spid="14" grpId="1" animBg="1"/>
      <p:bldP spid="15" grpId="0" animBg="1"/>
      <p:bldP spid="15" grpId="1" animBg="1"/>
      <p:bldP spid="16" grpId="0" animBg="1"/>
      <p:bldP spid="16" grpId="1" animBg="1"/>
      <p:bldP spid="17"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2928</TotalTime>
  <Words>5578</Words>
  <Application>Microsoft Office PowerPoint</Application>
  <PresentationFormat>מסך רחב</PresentationFormat>
  <Paragraphs>328</Paragraphs>
  <Slides>28</Slides>
  <Notes>26</Notes>
  <HiddenSlides>1</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28</vt:i4>
      </vt:variant>
    </vt:vector>
  </HeadingPairs>
  <TitlesOfParts>
    <vt:vector size="36" baseType="lpstr">
      <vt:lpstr>Arial</vt:lpstr>
      <vt:lpstr>Calibri</vt:lpstr>
      <vt:lpstr>Cambria Math</vt:lpstr>
      <vt:lpstr>Corbel</vt:lpstr>
      <vt:lpstr>David</vt:lpstr>
      <vt:lpstr>Times New Roman</vt:lpstr>
      <vt:lpstr>Wingdings</vt:lpstr>
      <vt:lpstr>Parallax</vt:lpstr>
      <vt:lpstr>מצגת של PowerPoint‏</vt:lpstr>
      <vt:lpstr>תוכן עניינים</vt:lpstr>
      <vt:lpstr>אנרגיה מתחדשת ורשת חשמל אוטונומית</vt:lpstr>
      <vt:lpstr>מקורות אנרגיה מתחדשים</vt:lpstr>
      <vt:lpstr>מקורות אגירת אנרגיה מתחדשים</vt:lpstr>
      <vt:lpstr>ניתוח כלכלי ופתרון אופטימלי</vt:lpstr>
      <vt:lpstr>ניתוח נתוני צריכת החשמל בבית חולים טיפוסי בטקסס</vt:lpstr>
      <vt:lpstr>יכולת השימוש במקורות המתחדשים</vt:lpstr>
      <vt:lpstr>ניתוח המידע</vt:lpstr>
      <vt:lpstr>קוד ה- Matlab</vt:lpstr>
      <vt:lpstr>ניתוח פשטני</vt:lpstr>
      <vt:lpstr>אנליזה מורחבת</vt:lpstr>
      <vt:lpstr>אנליזה מורחבת</vt:lpstr>
      <vt:lpstr>אופטימיזציה לפי עיקרון ה- Energy Matching</vt:lpstr>
      <vt:lpstr>אופטימיזציה לפי עיקרון ה- Energy Matching</vt:lpstr>
      <vt:lpstr>אופטימיזציה לפי עיקרון ה- Energy Matching – 16/9</vt:lpstr>
      <vt:lpstr>אופטימיזציה לפי עיקרון ה- Energy Matching – 16/9</vt:lpstr>
      <vt:lpstr>מקרי קצה</vt:lpstr>
      <vt:lpstr>מקרי קצה</vt:lpstr>
      <vt:lpstr>מקרי קצה</vt:lpstr>
      <vt:lpstr>השוואה בין האופטימיזציות</vt:lpstr>
      <vt:lpstr>השוואה בין האופטימיזציות</vt:lpstr>
      <vt:lpstr>השוואה מול עבודות קודמות</vt:lpstr>
      <vt:lpstr>השוואה מול עבודות קודמות</vt:lpstr>
      <vt:lpstr>השוואה מול עבודות קודמות</vt:lpstr>
      <vt:lpstr>סיכום ומסקנות</vt:lpstr>
      <vt:lpstr>פרויקטי המשך</vt:lpstr>
      <vt:lpstr>      לכבוד הורינו היקרים:  רחל דאובר זיכרונה לברכה   חיים דאובר שיבדל לחיים ארוכים  חלי גל שתבדל לחיים ארוכים  מנשה יצחק שיבדל לחיים ארוכים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Elad Itzhak</dc:creator>
  <cp:lastModifiedBy>guyd777@gmail.com</cp:lastModifiedBy>
  <cp:revision>131</cp:revision>
  <dcterms:created xsi:type="dcterms:W3CDTF">2022-03-22T07:00:59Z</dcterms:created>
  <dcterms:modified xsi:type="dcterms:W3CDTF">2022-04-24T22:01:48Z</dcterms:modified>
</cp:coreProperties>
</file>